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123"/>
  </p:notesMasterIdLst>
  <p:handoutMasterIdLst>
    <p:handoutMasterId r:id="rId124"/>
  </p:handoutMasterIdLst>
  <p:sldIdLst>
    <p:sldId id="256" r:id="rId5"/>
    <p:sldId id="464" r:id="rId6"/>
    <p:sldId id="465" r:id="rId7"/>
    <p:sldId id="467" r:id="rId8"/>
    <p:sldId id="680" r:id="rId9"/>
    <p:sldId id="688" r:id="rId10"/>
    <p:sldId id="689" r:id="rId11"/>
    <p:sldId id="690" r:id="rId12"/>
    <p:sldId id="687" r:id="rId13"/>
    <p:sldId id="691" r:id="rId14"/>
    <p:sldId id="692" r:id="rId15"/>
    <p:sldId id="693" r:id="rId16"/>
    <p:sldId id="694" r:id="rId17"/>
    <p:sldId id="695" r:id="rId18"/>
    <p:sldId id="696" r:id="rId19"/>
    <p:sldId id="698" r:id="rId20"/>
    <p:sldId id="697" r:id="rId21"/>
    <p:sldId id="699" r:id="rId22"/>
    <p:sldId id="700" r:id="rId23"/>
    <p:sldId id="701" r:id="rId24"/>
    <p:sldId id="702" r:id="rId25"/>
    <p:sldId id="703" r:id="rId26"/>
    <p:sldId id="704" r:id="rId27"/>
    <p:sldId id="705" r:id="rId28"/>
    <p:sldId id="706" r:id="rId29"/>
    <p:sldId id="707" r:id="rId30"/>
    <p:sldId id="708" r:id="rId31"/>
    <p:sldId id="709" r:id="rId32"/>
    <p:sldId id="710" r:id="rId33"/>
    <p:sldId id="711" r:id="rId34"/>
    <p:sldId id="712" r:id="rId35"/>
    <p:sldId id="713" r:id="rId36"/>
    <p:sldId id="714" r:id="rId37"/>
    <p:sldId id="715" r:id="rId38"/>
    <p:sldId id="716" r:id="rId39"/>
    <p:sldId id="717" r:id="rId40"/>
    <p:sldId id="718" r:id="rId41"/>
    <p:sldId id="719" r:id="rId42"/>
    <p:sldId id="720" r:id="rId43"/>
    <p:sldId id="721" r:id="rId44"/>
    <p:sldId id="722" r:id="rId45"/>
    <p:sldId id="723" r:id="rId46"/>
    <p:sldId id="724" r:id="rId47"/>
    <p:sldId id="725" r:id="rId48"/>
    <p:sldId id="726" r:id="rId49"/>
    <p:sldId id="727" r:id="rId50"/>
    <p:sldId id="728" r:id="rId51"/>
    <p:sldId id="729" r:id="rId52"/>
    <p:sldId id="730" r:id="rId53"/>
    <p:sldId id="731" r:id="rId54"/>
    <p:sldId id="732" r:id="rId55"/>
    <p:sldId id="733" r:id="rId56"/>
    <p:sldId id="734" r:id="rId57"/>
    <p:sldId id="735" r:id="rId58"/>
    <p:sldId id="736" r:id="rId59"/>
    <p:sldId id="737" r:id="rId60"/>
    <p:sldId id="738" r:id="rId61"/>
    <p:sldId id="739" r:id="rId62"/>
    <p:sldId id="740" r:id="rId63"/>
    <p:sldId id="741" r:id="rId64"/>
    <p:sldId id="742" r:id="rId65"/>
    <p:sldId id="743" r:id="rId66"/>
    <p:sldId id="744" r:id="rId67"/>
    <p:sldId id="745" r:id="rId68"/>
    <p:sldId id="746" r:id="rId69"/>
    <p:sldId id="747" r:id="rId70"/>
    <p:sldId id="748" r:id="rId71"/>
    <p:sldId id="749" r:id="rId72"/>
    <p:sldId id="750" r:id="rId73"/>
    <p:sldId id="751" r:id="rId74"/>
    <p:sldId id="752" r:id="rId75"/>
    <p:sldId id="753" r:id="rId76"/>
    <p:sldId id="755" r:id="rId77"/>
    <p:sldId id="756" r:id="rId78"/>
    <p:sldId id="757" r:id="rId79"/>
    <p:sldId id="758" r:id="rId80"/>
    <p:sldId id="759" r:id="rId81"/>
    <p:sldId id="760" r:id="rId82"/>
    <p:sldId id="761" r:id="rId83"/>
    <p:sldId id="762" r:id="rId84"/>
    <p:sldId id="763" r:id="rId85"/>
    <p:sldId id="764" r:id="rId86"/>
    <p:sldId id="765" r:id="rId87"/>
    <p:sldId id="766" r:id="rId88"/>
    <p:sldId id="767" r:id="rId89"/>
    <p:sldId id="768" r:id="rId90"/>
    <p:sldId id="769" r:id="rId91"/>
    <p:sldId id="771" r:id="rId92"/>
    <p:sldId id="770" r:id="rId93"/>
    <p:sldId id="772" r:id="rId94"/>
    <p:sldId id="773" r:id="rId95"/>
    <p:sldId id="774" r:id="rId96"/>
    <p:sldId id="775" r:id="rId97"/>
    <p:sldId id="776" r:id="rId98"/>
    <p:sldId id="777" r:id="rId99"/>
    <p:sldId id="778" r:id="rId100"/>
    <p:sldId id="779" r:id="rId101"/>
    <p:sldId id="780" r:id="rId102"/>
    <p:sldId id="781" r:id="rId103"/>
    <p:sldId id="782" r:id="rId104"/>
    <p:sldId id="783" r:id="rId105"/>
    <p:sldId id="784" r:id="rId106"/>
    <p:sldId id="785" r:id="rId107"/>
    <p:sldId id="786" r:id="rId108"/>
    <p:sldId id="787" r:id="rId109"/>
    <p:sldId id="788" r:id="rId110"/>
    <p:sldId id="789" r:id="rId111"/>
    <p:sldId id="790" r:id="rId112"/>
    <p:sldId id="791" r:id="rId113"/>
    <p:sldId id="792" r:id="rId114"/>
    <p:sldId id="793" r:id="rId115"/>
    <p:sldId id="794" r:id="rId116"/>
    <p:sldId id="795" r:id="rId117"/>
    <p:sldId id="796" r:id="rId118"/>
    <p:sldId id="797" r:id="rId119"/>
    <p:sldId id="798" r:id="rId120"/>
    <p:sldId id="799" r:id="rId121"/>
    <p:sldId id="800" r:id="rId122"/>
  </p:sldIdLst>
  <p:sldSz cx="9144000" cy="6858000" type="screen4x3"/>
  <p:notesSz cx="9928225" cy="6797675"/>
  <p:custDataLst>
    <p:tags r:id="rId12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548EE000-8027-4442-A31B-F376CC60C902}">
          <p14:sldIdLst>
            <p14:sldId id="256"/>
            <p14:sldId id="464"/>
            <p14:sldId id="465"/>
            <p14:sldId id="467"/>
            <p14:sldId id="680"/>
            <p14:sldId id="688"/>
            <p14:sldId id="689"/>
            <p14:sldId id="690"/>
            <p14:sldId id="687"/>
            <p14:sldId id="691"/>
            <p14:sldId id="692"/>
            <p14:sldId id="693"/>
            <p14:sldId id="694"/>
            <p14:sldId id="695"/>
            <p14:sldId id="696"/>
            <p14:sldId id="698"/>
            <p14:sldId id="697"/>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 id="752"/>
            <p14:sldId id="753"/>
            <p14:sldId id="755"/>
            <p14:sldId id="756"/>
            <p14:sldId id="757"/>
            <p14:sldId id="758"/>
            <p14:sldId id="759"/>
            <p14:sldId id="760"/>
            <p14:sldId id="761"/>
            <p14:sldId id="762"/>
            <p14:sldId id="763"/>
            <p14:sldId id="764"/>
            <p14:sldId id="765"/>
            <p14:sldId id="766"/>
            <p14:sldId id="767"/>
            <p14:sldId id="768"/>
            <p14:sldId id="769"/>
            <p14:sldId id="771"/>
            <p14:sldId id="770"/>
            <p14:sldId id="772"/>
            <p14:sldId id="773"/>
            <p14:sldId id="774"/>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BF4F9"/>
    <a:srgbClr val="EDF4F8"/>
    <a:srgbClr val="EDF4F6"/>
    <a:srgbClr val="ECF4F7"/>
    <a:srgbClr val="FCF0E0"/>
    <a:srgbClr val="FCF1E3"/>
    <a:srgbClr val="CEEAB0"/>
    <a:srgbClr val="FFFFB9"/>
    <a:srgbClr val="68B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6" autoAdjust="0"/>
    <p:restoredTop sz="95141" autoAdjust="0"/>
  </p:normalViewPr>
  <p:slideViewPr>
    <p:cSldViewPr>
      <p:cViewPr varScale="1">
        <p:scale>
          <a:sx n="55" d="100"/>
          <a:sy n="55" d="100"/>
        </p:scale>
        <p:origin x="78" y="66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sorterViewPr>
    <p:cViewPr>
      <p:scale>
        <a:sx n="100" d="100"/>
        <a:sy n="100" d="100"/>
      </p:scale>
      <p:origin x="0" y="-7734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30/10/2018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10/30/2018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10844248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21452317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411440347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30466867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22789271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185362516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87125373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11750959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304182637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37810152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689919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20781744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33441437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154729516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263872316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1705794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38840218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13879261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238918321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24361647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118</a:t>
            </a:fld>
            <a:endParaRPr lang="en-GB" dirty="0"/>
          </a:p>
        </p:txBody>
      </p:sp>
    </p:spTree>
    <p:extLst>
      <p:ext uri="{BB962C8B-B14F-4D97-AF65-F5344CB8AC3E}">
        <p14:creationId xmlns:p14="http://schemas.microsoft.com/office/powerpoint/2010/main" val="48047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2231629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131423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2252109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358935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2677120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3649089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3674123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346171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46528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365749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1076883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1524261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887776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45944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1650342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2919668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32594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303304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1332424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4044237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3474778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509612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2898818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1273419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9469758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20547390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3292075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35687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33532728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1613814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494276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18997537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36120827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34796370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2134723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1903896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23015650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321710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3979151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27890421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8634382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23729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25043928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11759576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2309077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37861431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998761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3636579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142284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4907913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13314403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5579867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30309680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565073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23429727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17306106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21525007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25890236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3925082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3392394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30295427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37326975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1655060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13321011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31921411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38557638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41750041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3951453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4613347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26554228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134584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11718166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8732194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42306134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18886926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32087412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2904667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23369248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12870265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40752968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389773448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362239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34149005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30404273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32531994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35838959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167486085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11108122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5309143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42687007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311587885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33553246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1475135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9.xml"/><Relationship Id="rId7" Type="http://schemas.openxmlformats.org/officeDocument/2006/relationships/slide" Target="../slides/slide51.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38.xml"/><Relationship Id="rId5" Type="http://schemas.openxmlformats.org/officeDocument/2006/relationships/slide" Target="../slides/slide26.xml"/><Relationship Id="rId4" Type="http://schemas.openxmlformats.org/officeDocument/2006/relationships/slide" Target="../slides/slide19.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9.xml"/><Relationship Id="rId7" Type="http://schemas.openxmlformats.org/officeDocument/2006/relationships/slide" Target="../slides/slide51.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38.xml"/><Relationship Id="rId5" Type="http://schemas.openxmlformats.org/officeDocument/2006/relationships/slide" Target="../slides/slide26.xml"/><Relationship Id="rId4" Type="http://schemas.openxmlformats.org/officeDocument/2006/relationships/slide" Target="../slides/slide19.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9.xml"/><Relationship Id="rId7" Type="http://schemas.openxmlformats.org/officeDocument/2006/relationships/slide" Target="../slides/slide51.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38.xml"/><Relationship Id="rId5" Type="http://schemas.openxmlformats.org/officeDocument/2006/relationships/slide" Target="../slides/slide26.xml"/><Relationship Id="rId4" Type="http://schemas.openxmlformats.org/officeDocument/2006/relationships/slide" Target="../slides/slide19.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9.xml"/><Relationship Id="rId7" Type="http://schemas.openxmlformats.org/officeDocument/2006/relationships/slide" Target="../slides/slide51.xm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slide" Target="../slides/slide38.xml"/><Relationship Id="rId5" Type="http://schemas.openxmlformats.org/officeDocument/2006/relationships/slide" Target="../slides/slide26.xml"/><Relationship Id="rId4" Type="http://schemas.openxmlformats.org/officeDocument/2006/relationships/slide" Target="../slides/slide1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0"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21" name="Round Same Side Corner Rectangle 20">
            <a:hlinkClick r:id="rId3" action="ppaction://hlinksldjump"/>
          </p:cNvPr>
          <p:cNvSpPr/>
          <p:nvPr userDrawn="1"/>
        </p:nvSpPr>
        <p:spPr>
          <a:xfrm>
            <a:off x="99491" y="688074"/>
            <a:ext cx="113212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16.1 – Radii &amp; Chords</a:t>
            </a:r>
            <a:endParaRPr lang="en-GB" sz="1200" b="1" dirty="0">
              <a:latin typeface="Arial" panose="020B0604020202020204" pitchFamily="34" charset="0"/>
              <a:cs typeface="Arial" panose="020B0604020202020204" pitchFamily="34" charset="0"/>
            </a:endParaRPr>
          </a:p>
        </p:txBody>
      </p:sp>
      <p:sp>
        <p:nvSpPr>
          <p:cNvPr id="22" name="Round Same Side Corner Rectangle 21">
            <a:hlinkClick r:id="rId4" action="ppaction://hlinksldjump"/>
          </p:cNvPr>
          <p:cNvSpPr/>
          <p:nvPr userDrawn="1"/>
        </p:nvSpPr>
        <p:spPr>
          <a:xfrm>
            <a:off x="1280949" y="692696"/>
            <a:ext cx="11585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1" dirty="0" smtClean="0">
                <a:latin typeface="Arial" panose="020B0604020202020204" pitchFamily="34" charset="0"/>
                <a:cs typeface="Arial" panose="020B0604020202020204" pitchFamily="34" charset="0"/>
              </a:rPr>
              <a:t>16.2 - Tangents</a:t>
            </a:r>
            <a:endParaRPr lang="en-GB" sz="1200" b="1" dirty="0">
              <a:latin typeface="Arial" panose="020B0604020202020204" pitchFamily="34" charset="0"/>
              <a:cs typeface="Arial" panose="020B0604020202020204" pitchFamily="34" charset="0"/>
            </a:endParaRPr>
          </a:p>
        </p:txBody>
      </p:sp>
      <p:sp>
        <p:nvSpPr>
          <p:cNvPr id="23" name="Round Same Side Corner Rectangle 22">
            <a:hlinkClick r:id="rId5" action="ppaction://hlinksldjump"/>
          </p:cNvPr>
          <p:cNvSpPr/>
          <p:nvPr userDrawn="1"/>
        </p:nvSpPr>
        <p:spPr>
          <a:xfrm>
            <a:off x="2488817" y="692696"/>
            <a:ext cx="14467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16.3 – Angles</a:t>
            </a:r>
            <a:r>
              <a:rPr lang="en-GB" sz="1200" b="1" baseline="0" dirty="0" smtClean="0">
                <a:latin typeface="Arial" panose="020B0604020202020204" pitchFamily="34" charset="0"/>
                <a:cs typeface="Arial" panose="020B0604020202020204" pitchFamily="34" charset="0"/>
              </a:rPr>
              <a:t> in Circles 1</a:t>
            </a:r>
            <a:endParaRPr lang="en-GB" sz="1200" b="1" dirty="0">
              <a:latin typeface="Arial" panose="020B0604020202020204" pitchFamily="34" charset="0"/>
              <a:cs typeface="Arial" panose="020B0604020202020204" pitchFamily="34" charset="0"/>
            </a:endParaRPr>
          </a:p>
        </p:txBody>
      </p:sp>
      <p:sp>
        <p:nvSpPr>
          <p:cNvPr id="24" name="Round Same Side Corner Rectangle 23">
            <a:hlinkClick r:id="rId6" action="ppaction://hlinksldjump"/>
          </p:cNvPr>
          <p:cNvSpPr/>
          <p:nvPr userDrawn="1"/>
        </p:nvSpPr>
        <p:spPr>
          <a:xfrm>
            <a:off x="3984912" y="692696"/>
            <a:ext cx="135609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1" dirty="0" smtClean="0">
                <a:latin typeface="Arial" panose="020B0604020202020204" pitchFamily="34" charset="0"/>
                <a:cs typeface="Arial" panose="020B0604020202020204" pitchFamily="34" charset="0"/>
              </a:rPr>
              <a:t>16.4 - Angles</a:t>
            </a:r>
            <a:r>
              <a:rPr lang="en-GB" sz="1200" b="1" baseline="0" dirty="0" smtClean="0">
                <a:latin typeface="Arial" panose="020B0604020202020204" pitchFamily="34" charset="0"/>
                <a:cs typeface="Arial" panose="020B0604020202020204" pitchFamily="34" charset="0"/>
              </a:rPr>
              <a:t> in Circles 2</a:t>
            </a:r>
            <a:endParaRPr lang="en-GB" sz="1200" b="1" dirty="0" smtClean="0">
              <a:latin typeface="Arial" panose="020B0604020202020204" pitchFamily="34" charset="0"/>
              <a:cs typeface="Arial" panose="020B0604020202020204" pitchFamily="34" charset="0"/>
            </a:endParaRPr>
          </a:p>
        </p:txBody>
      </p:sp>
      <p:sp>
        <p:nvSpPr>
          <p:cNvPr id="10" name="Round Same Side Corner Rectangle 9">
            <a:hlinkClick r:id="rId7" action="ppaction://hlinksldjump"/>
          </p:cNvPr>
          <p:cNvSpPr/>
          <p:nvPr userDrawn="1"/>
        </p:nvSpPr>
        <p:spPr>
          <a:xfrm>
            <a:off x="5390342" y="692696"/>
            <a:ext cx="141390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16.5 – Applying</a:t>
            </a:r>
            <a:r>
              <a:rPr lang="en-GB" sz="1200" b="1" baseline="0" dirty="0" smtClean="0">
                <a:latin typeface="Arial" panose="020B0604020202020204" pitchFamily="34" charset="0"/>
                <a:cs typeface="Arial" panose="020B0604020202020204" pitchFamily="34" charset="0"/>
              </a:rPr>
              <a:t> Circle Theorems</a:t>
            </a:r>
            <a:endParaRPr lang="en-GB" sz="1200" b="1" dirty="0">
              <a:latin typeface="Arial" panose="020B0604020202020204" pitchFamily="34" charset="0"/>
              <a:cs typeface="Arial" panose="020B0604020202020204" pitchFamily="34" charset="0"/>
            </a:endParaRPr>
          </a:p>
        </p:txBody>
      </p:sp>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a:hlinkClick r:id="rId3" action="ppaction://hlinksldjump"/>
          </p:cNvPr>
          <p:cNvSpPr/>
          <p:nvPr userDrawn="1"/>
        </p:nvSpPr>
        <p:spPr>
          <a:xfrm>
            <a:off x="99491" y="688074"/>
            <a:ext cx="113212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16.1 – Radii &amp; Chords</a:t>
            </a:r>
            <a:endParaRPr lang="en-GB" sz="1200" b="1" dirty="0">
              <a:latin typeface="Arial" panose="020B0604020202020204" pitchFamily="34" charset="0"/>
              <a:cs typeface="Arial" panose="020B0604020202020204" pitchFamily="34" charset="0"/>
            </a:endParaRPr>
          </a:p>
        </p:txBody>
      </p:sp>
      <p:sp>
        <p:nvSpPr>
          <p:cNvPr id="21" name="Round Same Side Corner Rectangle 20">
            <a:hlinkClick r:id="rId4" action="ppaction://hlinksldjump"/>
          </p:cNvPr>
          <p:cNvSpPr/>
          <p:nvPr userDrawn="1"/>
        </p:nvSpPr>
        <p:spPr>
          <a:xfrm>
            <a:off x="1280949" y="692696"/>
            <a:ext cx="11585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1" dirty="0" smtClean="0">
                <a:latin typeface="Arial" panose="020B0604020202020204" pitchFamily="34" charset="0"/>
                <a:cs typeface="Arial" panose="020B0604020202020204" pitchFamily="34" charset="0"/>
              </a:rPr>
              <a:t>16.2 - Tangents</a:t>
            </a:r>
            <a:endParaRPr lang="en-GB" sz="1200" b="1" dirty="0">
              <a:latin typeface="Arial" panose="020B0604020202020204" pitchFamily="34" charset="0"/>
              <a:cs typeface="Arial" panose="020B0604020202020204" pitchFamily="34" charset="0"/>
            </a:endParaRPr>
          </a:p>
        </p:txBody>
      </p:sp>
      <p:sp>
        <p:nvSpPr>
          <p:cNvPr id="22" name="Round Same Side Corner Rectangle 21">
            <a:hlinkClick r:id="rId5" action="ppaction://hlinksldjump"/>
          </p:cNvPr>
          <p:cNvSpPr/>
          <p:nvPr userDrawn="1"/>
        </p:nvSpPr>
        <p:spPr>
          <a:xfrm>
            <a:off x="2488817" y="692696"/>
            <a:ext cx="14467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16.3 – Angles</a:t>
            </a:r>
            <a:r>
              <a:rPr lang="en-GB" sz="1200" b="1" baseline="0" dirty="0" smtClean="0">
                <a:latin typeface="Arial" panose="020B0604020202020204" pitchFamily="34" charset="0"/>
                <a:cs typeface="Arial" panose="020B0604020202020204" pitchFamily="34" charset="0"/>
              </a:rPr>
              <a:t> in Circles 1</a:t>
            </a:r>
            <a:endParaRPr lang="en-GB" sz="1200" b="1" dirty="0">
              <a:latin typeface="Arial" panose="020B0604020202020204" pitchFamily="34" charset="0"/>
              <a:cs typeface="Arial" panose="020B0604020202020204" pitchFamily="34" charset="0"/>
            </a:endParaRPr>
          </a:p>
        </p:txBody>
      </p:sp>
      <p:sp>
        <p:nvSpPr>
          <p:cNvPr id="23" name="Round Same Side Corner Rectangle 22">
            <a:hlinkClick r:id="rId6" action="ppaction://hlinksldjump"/>
          </p:cNvPr>
          <p:cNvSpPr/>
          <p:nvPr userDrawn="1"/>
        </p:nvSpPr>
        <p:spPr>
          <a:xfrm>
            <a:off x="3984912" y="692696"/>
            <a:ext cx="135609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1" dirty="0" smtClean="0">
                <a:latin typeface="Arial" panose="020B0604020202020204" pitchFamily="34" charset="0"/>
                <a:cs typeface="Arial" panose="020B0604020202020204" pitchFamily="34" charset="0"/>
              </a:rPr>
              <a:t>16.4 - Angles</a:t>
            </a:r>
            <a:r>
              <a:rPr lang="en-GB" sz="1200" b="1" baseline="0" dirty="0" smtClean="0">
                <a:latin typeface="Arial" panose="020B0604020202020204" pitchFamily="34" charset="0"/>
                <a:cs typeface="Arial" panose="020B0604020202020204" pitchFamily="34" charset="0"/>
              </a:rPr>
              <a:t> in Circles 2</a:t>
            </a:r>
            <a:endParaRPr lang="en-GB" sz="1200" b="1" dirty="0" smtClean="0">
              <a:latin typeface="Arial" panose="020B0604020202020204" pitchFamily="34" charset="0"/>
              <a:cs typeface="Arial" panose="020B0604020202020204" pitchFamily="34" charset="0"/>
            </a:endParaRPr>
          </a:p>
        </p:txBody>
      </p:sp>
      <p:sp>
        <p:nvSpPr>
          <p:cNvPr id="24" name="Round Same Side Corner Rectangle 23">
            <a:hlinkClick r:id="rId7" action="ppaction://hlinksldjump"/>
          </p:cNvPr>
          <p:cNvSpPr/>
          <p:nvPr userDrawn="1"/>
        </p:nvSpPr>
        <p:spPr>
          <a:xfrm>
            <a:off x="5390342" y="692696"/>
            <a:ext cx="141390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16.5 – Applying</a:t>
            </a:r>
            <a:r>
              <a:rPr lang="en-GB" sz="1200" b="1" baseline="0" dirty="0" smtClean="0">
                <a:latin typeface="Arial" panose="020B0604020202020204" pitchFamily="34" charset="0"/>
                <a:cs typeface="Arial" panose="020B0604020202020204" pitchFamily="34" charset="0"/>
              </a:rPr>
              <a:t> Circle Theorems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hlinkClick r:id="rId3" action="ppaction://hlinksldjump"/>
          </p:cNvPr>
          <p:cNvSpPr/>
          <p:nvPr userDrawn="1"/>
        </p:nvSpPr>
        <p:spPr>
          <a:xfrm>
            <a:off x="99491" y="688074"/>
            <a:ext cx="113212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16.1 – Radii &amp; Chords</a:t>
            </a:r>
            <a:endParaRPr lang="en-GB" sz="1200" b="1" dirty="0">
              <a:latin typeface="Arial" panose="020B0604020202020204" pitchFamily="34" charset="0"/>
              <a:cs typeface="Arial" panose="020B0604020202020204" pitchFamily="34" charset="0"/>
            </a:endParaRPr>
          </a:p>
        </p:txBody>
      </p:sp>
      <p:sp>
        <p:nvSpPr>
          <p:cNvPr id="20" name="Round Same Side Corner Rectangle 19">
            <a:hlinkClick r:id="rId4" action="ppaction://hlinksldjump"/>
          </p:cNvPr>
          <p:cNvSpPr/>
          <p:nvPr userDrawn="1"/>
        </p:nvSpPr>
        <p:spPr>
          <a:xfrm>
            <a:off x="1280949" y="692696"/>
            <a:ext cx="11585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1" dirty="0" smtClean="0">
                <a:latin typeface="Arial" panose="020B0604020202020204" pitchFamily="34" charset="0"/>
                <a:cs typeface="Arial" panose="020B0604020202020204" pitchFamily="34" charset="0"/>
              </a:rPr>
              <a:t>16.2 - Tangents</a:t>
            </a:r>
            <a:endParaRPr lang="en-GB" sz="1200" b="1" dirty="0">
              <a:latin typeface="Arial" panose="020B0604020202020204" pitchFamily="34" charset="0"/>
              <a:cs typeface="Arial" panose="020B0604020202020204" pitchFamily="34" charset="0"/>
            </a:endParaRPr>
          </a:p>
        </p:txBody>
      </p:sp>
      <p:sp>
        <p:nvSpPr>
          <p:cNvPr id="21" name="Round Same Side Corner Rectangle 20">
            <a:hlinkClick r:id="rId5" action="ppaction://hlinksldjump"/>
          </p:cNvPr>
          <p:cNvSpPr/>
          <p:nvPr userDrawn="1"/>
        </p:nvSpPr>
        <p:spPr>
          <a:xfrm>
            <a:off x="2488817" y="692696"/>
            <a:ext cx="14467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16.3 – Angles</a:t>
            </a:r>
            <a:r>
              <a:rPr lang="en-GB" sz="1200" b="1" baseline="0" dirty="0" smtClean="0">
                <a:latin typeface="Arial" panose="020B0604020202020204" pitchFamily="34" charset="0"/>
                <a:cs typeface="Arial" panose="020B0604020202020204" pitchFamily="34" charset="0"/>
              </a:rPr>
              <a:t> in Circles 1</a:t>
            </a:r>
            <a:endParaRPr lang="en-GB" sz="1200" b="1" dirty="0">
              <a:latin typeface="Arial" panose="020B0604020202020204" pitchFamily="34" charset="0"/>
              <a:cs typeface="Arial" panose="020B0604020202020204" pitchFamily="34" charset="0"/>
            </a:endParaRPr>
          </a:p>
        </p:txBody>
      </p:sp>
      <p:sp>
        <p:nvSpPr>
          <p:cNvPr id="22" name="Round Same Side Corner Rectangle 21">
            <a:hlinkClick r:id="rId6" action="ppaction://hlinksldjump"/>
          </p:cNvPr>
          <p:cNvSpPr/>
          <p:nvPr userDrawn="1"/>
        </p:nvSpPr>
        <p:spPr>
          <a:xfrm>
            <a:off x="3984912" y="692696"/>
            <a:ext cx="135609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1" dirty="0" smtClean="0">
                <a:latin typeface="Arial" panose="020B0604020202020204" pitchFamily="34" charset="0"/>
                <a:cs typeface="Arial" panose="020B0604020202020204" pitchFamily="34" charset="0"/>
              </a:rPr>
              <a:t>16.4 - Angles</a:t>
            </a:r>
            <a:r>
              <a:rPr lang="en-GB" sz="1200" b="1" baseline="0" dirty="0" smtClean="0">
                <a:latin typeface="Arial" panose="020B0604020202020204" pitchFamily="34" charset="0"/>
                <a:cs typeface="Arial" panose="020B0604020202020204" pitchFamily="34" charset="0"/>
              </a:rPr>
              <a:t> in Circles 2</a:t>
            </a:r>
            <a:endParaRPr lang="en-GB" sz="1200" b="1" dirty="0" smtClean="0">
              <a:latin typeface="Arial" panose="020B0604020202020204" pitchFamily="34" charset="0"/>
              <a:cs typeface="Arial" panose="020B0604020202020204" pitchFamily="34" charset="0"/>
            </a:endParaRPr>
          </a:p>
        </p:txBody>
      </p:sp>
      <p:sp>
        <p:nvSpPr>
          <p:cNvPr id="23" name="Round Same Side Corner Rectangle 22">
            <a:hlinkClick r:id="rId7" action="ppaction://hlinksldjump"/>
          </p:cNvPr>
          <p:cNvSpPr/>
          <p:nvPr userDrawn="1"/>
        </p:nvSpPr>
        <p:spPr>
          <a:xfrm>
            <a:off x="5390342" y="692696"/>
            <a:ext cx="141390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16.5 – Applying</a:t>
            </a:r>
            <a:r>
              <a:rPr lang="en-GB" sz="1200" b="1" baseline="0" dirty="0" smtClean="0">
                <a:latin typeface="Arial" panose="020B0604020202020204" pitchFamily="34" charset="0"/>
                <a:cs typeface="Arial" panose="020B0604020202020204" pitchFamily="34" charset="0"/>
              </a:rPr>
              <a:t> Circle Theorems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19245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 name="Snip Single Corner Rectangle 1"/>
          <p:cNvSpPr/>
          <p:nvPr userDrawn="1"/>
        </p:nvSpPr>
        <p:spPr>
          <a:xfrm>
            <a:off x="179512" y="1137707"/>
            <a:ext cx="8708456" cy="5531653"/>
          </a:xfrm>
          <a:custGeom>
            <a:avLst/>
            <a:gdLst>
              <a:gd name="connsiteX0" fmla="*/ 0 w 8696199"/>
              <a:gd name="connsiteY0" fmla="*/ 0 h 5531653"/>
              <a:gd name="connsiteX1" fmla="*/ 7774238 w 8696199"/>
              <a:gd name="connsiteY1" fmla="*/ 0 h 5531653"/>
              <a:gd name="connsiteX2" fmla="*/ 8696199 w 8696199"/>
              <a:gd name="connsiteY2" fmla="*/ 921961 h 5531653"/>
              <a:gd name="connsiteX3" fmla="*/ 8696199 w 8696199"/>
              <a:gd name="connsiteY3" fmla="*/ 5531653 h 5531653"/>
              <a:gd name="connsiteX4" fmla="*/ 0 w 8696199"/>
              <a:gd name="connsiteY4" fmla="*/ 5531653 h 5531653"/>
              <a:gd name="connsiteX5" fmla="*/ 0 w 8696199"/>
              <a:gd name="connsiteY5" fmla="*/ 0 h 5531653"/>
              <a:gd name="connsiteX0" fmla="*/ 0 w 8751063"/>
              <a:gd name="connsiteY0" fmla="*/ 0 h 5586517"/>
              <a:gd name="connsiteX1" fmla="*/ 7774238 w 8751063"/>
              <a:gd name="connsiteY1" fmla="*/ 0 h 5586517"/>
              <a:gd name="connsiteX2" fmla="*/ 8696199 w 8751063"/>
              <a:gd name="connsiteY2" fmla="*/ 921961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7774238 w 8751063"/>
              <a:gd name="connsiteY1" fmla="*/ 0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51063"/>
              <a:gd name="connsiteY0" fmla="*/ 0 h 5586517"/>
              <a:gd name="connsiteX1" fmla="*/ 8743502 w 8751063"/>
              <a:gd name="connsiteY1" fmla="*/ 54864 h 5586517"/>
              <a:gd name="connsiteX2" fmla="*/ 8732775 w 8751063"/>
              <a:gd name="connsiteY2" fmla="*/ 4104073 h 5586517"/>
              <a:gd name="connsiteX3" fmla="*/ 8751063 w 8751063"/>
              <a:gd name="connsiteY3" fmla="*/ 5586517 h 5586517"/>
              <a:gd name="connsiteX4" fmla="*/ 0 w 8751063"/>
              <a:gd name="connsiteY4" fmla="*/ 5531653 h 5586517"/>
              <a:gd name="connsiteX5" fmla="*/ 0 w 8751063"/>
              <a:gd name="connsiteY5" fmla="*/ 0 h 5586517"/>
              <a:gd name="connsiteX0" fmla="*/ 0 w 8743502"/>
              <a:gd name="connsiteY0" fmla="*/ 0 h 5531653"/>
              <a:gd name="connsiteX1" fmla="*/ 8743502 w 8743502"/>
              <a:gd name="connsiteY1" fmla="*/ 54864 h 5531653"/>
              <a:gd name="connsiteX2" fmla="*/ 8732775 w 8743502"/>
              <a:gd name="connsiteY2" fmla="*/ 4104073 h 5531653"/>
              <a:gd name="connsiteX3" fmla="*/ 8147559 w 8743502"/>
              <a:gd name="connsiteY3" fmla="*/ 5513365 h 5531653"/>
              <a:gd name="connsiteX4" fmla="*/ 0 w 8743502"/>
              <a:gd name="connsiteY4" fmla="*/ 5531653 h 5531653"/>
              <a:gd name="connsiteX5" fmla="*/ 0 w 8743502"/>
              <a:gd name="connsiteY5" fmla="*/ 0 h 5531653"/>
              <a:gd name="connsiteX0" fmla="*/ 0 w 8743502"/>
              <a:gd name="connsiteY0" fmla="*/ 0 h 5531653"/>
              <a:gd name="connsiteX1" fmla="*/ 8743502 w 8743502"/>
              <a:gd name="connsiteY1" fmla="*/ 54864 h 5531653"/>
              <a:gd name="connsiteX2" fmla="*/ 8732775 w 8743502"/>
              <a:gd name="connsiteY2" fmla="*/ 4652713 h 5531653"/>
              <a:gd name="connsiteX3" fmla="*/ 8147559 w 8743502"/>
              <a:gd name="connsiteY3" fmla="*/ 5513365 h 5531653"/>
              <a:gd name="connsiteX4" fmla="*/ 0 w 8743502"/>
              <a:gd name="connsiteY4" fmla="*/ 5531653 h 5531653"/>
              <a:gd name="connsiteX5" fmla="*/ 0 w 8743502"/>
              <a:gd name="connsiteY5" fmla="*/ 0 h 553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3502" h="5531653">
                <a:moveTo>
                  <a:pt x="0" y="0"/>
                </a:moveTo>
                <a:lnTo>
                  <a:pt x="8743502" y="54864"/>
                </a:lnTo>
                <a:cubicBezTo>
                  <a:pt x="8739926" y="1404600"/>
                  <a:pt x="8736351" y="3302977"/>
                  <a:pt x="8732775" y="4652713"/>
                </a:cubicBezTo>
                <a:lnTo>
                  <a:pt x="8147559" y="5513365"/>
                </a:lnTo>
                <a:lnTo>
                  <a:pt x="0" y="5531653"/>
                </a:lnTo>
                <a:lnTo>
                  <a:pt x="0" y="0"/>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ame Side Corner Rectangle 10">
            <a:hlinkClick r:id="rId3" action="ppaction://hlinksldjump"/>
          </p:cNvPr>
          <p:cNvSpPr/>
          <p:nvPr userDrawn="1"/>
        </p:nvSpPr>
        <p:spPr>
          <a:xfrm>
            <a:off x="99491" y="688074"/>
            <a:ext cx="113212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16.1 – Radii &amp; Chords</a:t>
            </a:r>
            <a:endParaRPr lang="en-GB" sz="1200" b="1" dirty="0">
              <a:latin typeface="Arial" panose="020B0604020202020204" pitchFamily="34" charset="0"/>
              <a:cs typeface="Arial" panose="020B0604020202020204" pitchFamily="34" charset="0"/>
            </a:endParaRPr>
          </a:p>
        </p:txBody>
      </p:sp>
      <p:sp>
        <p:nvSpPr>
          <p:cNvPr id="12" name="Round Same Side Corner Rectangle 11">
            <a:hlinkClick r:id="rId4" action="ppaction://hlinksldjump"/>
          </p:cNvPr>
          <p:cNvSpPr/>
          <p:nvPr userDrawn="1"/>
        </p:nvSpPr>
        <p:spPr>
          <a:xfrm>
            <a:off x="1280949" y="692696"/>
            <a:ext cx="11585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1" dirty="0" smtClean="0">
                <a:latin typeface="Arial" panose="020B0604020202020204" pitchFamily="34" charset="0"/>
                <a:cs typeface="Arial" panose="020B0604020202020204" pitchFamily="34" charset="0"/>
              </a:rPr>
              <a:t>16.2 - Tangents</a:t>
            </a:r>
            <a:endParaRPr lang="en-GB" sz="1200" b="1" dirty="0">
              <a:latin typeface="Arial" panose="020B0604020202020204" pitchFamily="34" charset="0"/>
              <a:cs typeface="Arial" panose="020B0604020202020204" pitchFamily="34" charset="0"/>
            </a:endParaRPr>
          </a:p>
        </p:txBody>
      </p:sp>
      <p:sp>
        <p:nvSpPr>
          <p:cNvPr id="18" name="Round Same Side Corner Rectangle 17">
            <a:hlinkClick r:id="rId5" action="ppaction://hlinksldjump"/>
          </p:cNvPr>
          <p:cNvSpPr/>
          <p:nvPr userDrawn="1"/>
        </p:nvSpPr>
        <p:spPr>
          <a:xfrm>
            <a:off x="2488817" y="692696"/>
            <a:ext cx="144675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16.3 – Angles</a:t>
            </a:r>
            <a:r>
              <a:rPr lang="en-GB" sz="1200" b="1" baseline="0" dirty="0" smtClean="0">
                <a:latin typeface="Arial" panose="020B0604020202020204" pitchFamily="34" charset="0"/>
                <a:cs typeface="Arial" panose="020B0604020202020204" pitchFamily="34" charset="0"/>
              </a:rPr>
              <a:t> in Circles 1</a:t>
            </a:r>
            <a:endParaRPr lang="en-GB" sz="1200" b="1" dirty="0">
              <a:latin typeface="Arial" panose="020B0604020202020204" pitchFamily="34" charset="0"/>
              <a:cs typeface="Arial" panose="020B0604020202020204" pitchFamily="34" charset="0"/>
            </a:endParaRPr>
          </a:p>
        </p:txBody>
      </p:sp>
      <p:sp>
        <p:nvSpPr>
          <p:cNvPr id="20" name="Round Same Side Corner Rectangle 19">
            <a:hlinkClick r:id="rId6" action="ppaction://hlinksldjump"/>
          </p:cNvPr>
          <p:cNvSpPr/>
          <p:nvPr userDrawn="1"/>
        </p:nvSpPr>
        <p:spPr>
          <a:xfrm>
            <a:off x="3984912" y="692696"/>
            <a:ext cx="1356093"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200" b="1" dirty="0" smtClean="0">
                <a:latin typeface="Arial" panose="020B0604020202020204" pitchFamily="34" charset="0"/>
                <a:cs typeface="Arial" panose="020B0604020202020204" pitchFamily="34" charset="0"/>
              </a:rPr>
              <a:t>16.4 - Angles</a:t>
            </a:r>
            <a:r>
              <a:rPr lang="en-GB" sz="1200" b="1" baseline="0" dirty="0" smtClean="0">
                <a:latin typeface="Arial" panose="020B0604020202020204" pitchFamily="34" charset="0"/>
                <a:cs typeface="Arial" panose="020B0604020202020204" pitchFamily="34" charset="0"/>
              </a:rPr>
              <a:t> in Circles 2</a:t>
            </a:r>
            <a:endParaRPr lang="en-GB" sz="1200" b="1" dirty="0" smtClean="0">
              <a:latin typeface="Arial" panose="020B0604020202020204" pitchFamily="34" charset="0"/>
              <a:cs typeface="Arial" panose="020B0604020202020204" pitchFamily="34" charset="0"/>
            </a:endParaRPr>
          </a:p>
        </p:txBody>
      </p:sp>
      <p:sp>
        <p:nvSpPr>
          <p:cNvPr id="22" name="Round Same Side Corner Rectangle 21">
            <a:hlinkClick r:id="rId7" action="ppaction://hlinksldjump"/>
          </p:cNvPr>
          <p:cNvSpPr/>
          <p:nvPr userDrawn="1"/>
        </p:nvSpPr>
        <p:spPr>
          <a:xfrm>
            <a:off x="5390342" y="692696"/>
            <a:ext cx="141390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lnSpc>
                <a:spcPct val="100000"/>
              </a:lnSpc>
            </a:pPr>
            <a:r>
              <a:rPr lang="en-GB" sz="1200" b="1" dirty="0" smtClean="0">
                <a:latin typeface="Arial" panose="020B0604020202020204" pitchFamily="34" charset="0"/>
                <a:cs typeface="Arial" panose="020B0604020202020204" pitchFamily="34" charset="0"/>
              </a:rPr>
              <a:t>16.5 – Applying</a:t>
            </a:r>
            <a:r>
              <a:rPr lang="en-GB" sz="1200" b="1" baseline="0" dirty="0" smtClean="0">
                <a:latin typeface="Arial" panose="020B0604020202020204" pitchFamily="34" charset="0"/>
                <a:cs typeface="Arial" panose="020B0604020202020204" pitchFamily="34" charset="0"/>
              </a:rPr>
              <a:t> Circle Theorems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8945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7" cstate="email">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8" r:id="rId4"/>
    <p:sldLayoutId id="2147483717" r:id="rId5"/>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22.png"/></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image" Target="../media/image116.png"/><Relationship Id="rId4" Type="http://schemas.openxmlformats.org/officeDocument/2006/relationships/image" Target="../media/image22.png"/></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117.png"/><Relationship Id="rId4" Type="http://schemas.openxmlformats.org/officeDocument/2006/relationships/image" Target="../media/image22.png"/></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70.png"/><Relationship Id="rId4" Type="http://schemas.openxmlformats.org/officeDocument/2006/relationships/image" Target="../media/image118.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119.png"/><Relationship Id="rId4" Type="http://schemas.openxmlformats.org/officeDocument/2006/relationships/image" Target="../media/image38.png"/></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7.png"/></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1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9.xml"/><Relationship Id="rId1" Type="http://schemas.openxmlformats.org/officeDocument/2006/relationships/slideLayout" Target="../slideLayouts/slideLayout4.xml"/><Relationship Id="rId5" Type="http://schemas.openxmlformats.org/officeDocument/2006/relationships/image" Target="../media/image12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22.png"/></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22.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129.png"/><Relationship Id="rId4" Type="http://schemas.openxmlformats.org/officeDocument/2006/relationships/image" Target="../media/image22.png"/></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22.png"/></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22.png"/></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133.png"/><Relationship Id="rId4" Type="http://schemas.openxmlformats.org/officeDocument/2006/relationships/image" Target="../media/image22.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134.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image" Target="../media/image135.png"/></Relationships>
</file>

<file path=ppt/slides/_rels/slide1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38.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76.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82.png"/><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38.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22.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90.png"/></Relationships>
</file>

<file path=ppt/slides/_rels/slide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92.png"/><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22.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22.png"/></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22.png"/></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image" Target="../media/image22.png"/></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22.png"/></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22.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22.png"/></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100.png"/><Relationship Id="rId4" Type="http://schemas.openxmlformats.org/officeDocument/2006/relationships/image" Target="../media/image22.png"/></Relationships>
</file>

<file path=ppt/slides/_rels/slide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image" Target="../media/image101.png"/><Relationship Id="rId4" Type="http://schemas.openxmlformats.org/officeDocument/2006/relationships/image" Target="../media/image22.png"/></Relationships>
</file>

<file path=ppt/slides/_rels/slide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102.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104.png"/><Relationship Id="rId4" Type="http://schemas.openxmlformats.org/officeDocument/2006/relationships/image" Target="../media/image103.png"/></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38.png"/></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4.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4.xml"/><Relationship Id="rId5" Type="http://schemas.openxmlformats.org/officeDocument/2006/relationships/image" Target="../media/image110.png"/><Relationship Id="rId4" Type="http://schemas.openxmlformats.org/officeDocument/2006/relationships/image" Target="../media/image15.png"/></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11.png"/></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22.png"/></Relationships>
</file>

<file path=ppt/slides/_rels/slide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5" Type="http://schemas.openxmlformats.org/officeDocument/2006/relationships/image" Target="../media/image113.png"/><Relationship Id="rId4" Type="http://schemas.openxmlformats.org/officeDocument/2006/relationships/image" Target="../media/image22.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dirty="0"/>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09</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sp>
        <p:nvSpPr>
          <p:cNvPr id="3" name="Subtitle 2"/>
          <p:cNvSpPr>
            <a:spLocks noGrp="1"/>
          </p:cNvSpPr>
          <p:nvPr>
            <p:ph type="subTitle" idx="1"/>
          </p:nvPr>
        </p:nvSpPr>
        <p:spPr>
          <a:xfrm>
            <a:off x="251520" y="5970292"/>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ts val="5600"/>
              </a:lnSpc>
            </a:pPr>
            <a:r>
              <a:rPr lang="en-US" sz="6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 16 </a:t>
            </a:r>
            <a:r>
              <a:rPr lang="en-US" sz="6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60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Circle Theorems</a:t>
            </a:r>
            <a:endParaRPr lang="en-GB" sz="60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6" name="Picture 2" descr="Image result for stonehenge from above"/>
          <p:cNvPicPr>
            <a:picLocks noChangeAspect="1" noChangeArrowheads="1"/>
          </p:cNvPicPr>
          <p:nvPr/>
        </p:nvPicPr>
        <p:blipFill rotWithShape="1">
          <a:blip r:embed="rId4">
            <a:extLst>
              <a:ext uri="{28A0092B-C50C-407E-A947-70E740481C1C}">
                <a14:useLocalDpi xmlns:a14="http://schemas.microsoft.com/office/drawing/2010/main" val="0"/>
              </a:ext>
            </a:extLst>
          </a:blip>
          <a:srcRect t="31597" r="26730" b="34520"/>
          <a:stretch/>
        </p:blipFill>
        <p:spPr bwMode="auto">
          <a:xfrm>
            <a:off x="2195736" y="1904545"/>
            <a:ext cx="6837440" cy="30931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07504" y="1844824"/>
            <a:ext cx="4752528" cy="3139321"/>
          </a:xfrm>
          <a:prstGeom prst="rect">
            <a:avLst/>
          </a:prstGeom>
          <a:solidFill>
            <a:srgbClr val="FFFFFF">
              <a:alpha val="74902"/>
            </a:srgbClr>
          </a:solidFill>
        </p:spPr>
        <p:txBody>
          <a:bodyPr wrap="square" rtlCol="0">
            <a:spAutoFit/>
          </a:bodyPr>
          <a:lstStyle/>
          <a:p>
            <a:r>
              <a:rPr lang="en-US" dirty="0"/>
              <a:t>The Ancient Greeks considered a circle to be the perfect shape - a symbol of symmetry and balance in nature. Many </a:t>
            </a:r>
            <a:r>
              <a:rPr lang="en-US" dirty="0" err="1"/>
              <a:t>civilisations</a:t>
            </a:r>
            <a:r>
              <a:rPr lang="en-US" dirty="0"/>
              <a:t> have built circular structures. Stonehenge is the largest and most famous stone circle in Britain. Archaeologists believe it was built between 3000 BC and 2000 BC, and its diameter is around 90 metres.</a:t>
            </a:r>
          </a:p>
          <a:p>
            <a:r>
              <a:rPr lang="en-US" dirty="0"/>
              <a:t>How do you </a:t>
            </a:r>
            <a:r>
              <a:rPr lang="en-US" dirty="0" smtClean="0"/>
              <a:t>think </a:t>
            </a:r>
            <a:r>
              <a:rPr lang="en-US" dirty="0"/>
              <a:t>our ancestors marked out the circle for Stonehenge before positioning the stones?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502</a:t>
            </a:r>
            <a:endParaRPr lang="en-GB" sz="1400" b="1" dirty="0">
              <a:latin typeface="Calibri" panose="020F0502020204030204" pitchFamily="34" charset="0"/>
            </a:endParaRPr>
          </a:p>
        </p:txBody>
      </p:sp>
      <p:sp>
        <p:nvSpPr>
          <p:cNvPr id="3" name="Rectangle 2"/>
          <p:cNvSpPr/>
          <p:nvPr/>
        </p:nvSpPr>
        <p:spPr>
          <a:xfrm>
            <a:off x="251519" y="1196752"/>
            <a:ext cx="4963499" cy="4108817"/>
          </a:xfrm>
          <a:prstGeom prst="rect">
            <a:avLst/>
          </a:prstGeom>
        </p:spPr>
        <p:txBody>
          <a:bodyPr wrap="square">
            <a:spAutoFit/>
          </a:bodyPr>
          <a:lstStyle/>
          <a:p>
            <a:pPr marL="457200" indent="-457200">
              <a:buClr>
                <a:srgbClr val="C00000"/>
              </a:buClr>
              <a:buFont typeface="+mj-lt"/>
              <a:buAutoNum type="arabicPeriod"/>
              <a:tabLst>
                <a:tab pos="914400" algn="l"/>
              </a:tabLst>
            </a:pPr>
            <a:r>
              <a:rPr lang="en-US" sz="2410" dirty="0">
                <a:latin typeface="Arial" panose="020B0604020202020204" pitchFamily="34" charset="0"/>
                <a:cs typeface="Arial" panose="020B0604020202020204" pitchFamily="34" charset="0"/>
              </a:rPr>
              <a:t>Work out the size of each angle marked with a letter. Give reasons for your answers</a:t>
            </a:r>
            <a:r>
              <a:rPr lang="en-US" sz="2410" dirty="0" smtClean="0">
                <a:latin typeface="Arial" panose="020B0604020202020204" pitchFamily="34" charset="0"/>
                <a:cs typeface="Arial" panose="020B0604020202020204" pitchFamily="34" charset="0"/>
              </a:rPr>
              <a:t>.</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914400" algn="l"/>
              </a:tabLst>
            </a:pPr>
            <a:r>
              <a:rPr lang="en-US" sz="2410" dirty="0">
                <a:latin typeface="Arial" panose="020B0604020202020204" pitchFamily="34" charset="0"/>
                <a:cs typeface="Arial" panose="020B0604020202020204" pitchFamily="34" charset="0"/>
              </a:rPr>
              <a:t>Prove that triangles </a:t>
            </a: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ABD </a:t>
            </a:r>
            <a:r>
              <a:rPr lang="en-US" sz="2410" dirty="0">
                <a:latin typeface="Arial" panose="020B0604020202020204" pitchFamily="34" charset="0"/>
                <a:cs typeface="Arial" panose="020B0604020202020204" pitchFamily="34" charset="0"/>
              </a:rPr>
              <a:t>and ACD are </a:t>
            </a: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congruent</a:t>
            </a:r>
            <a:r>
              <a:rPr lang="en-US" sz="2410" dirty="0">
                <a:latin typeface="Arial" panose="020B0604020202020204" pitchFamily="34" charset="0"/>
                <a:cs typeface="Arial" panose="020B0604020202020204" pitchFamily="34" charset="0"/>
              </a:rPr>
              <a:t>.</a:t>
            </a:r>
            <a:endParaRPr lang="pl-PL" sz="241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srcRect l="60237" t="31625" r="21650" b="57875"/>
          <a:stretch/>
        </p:blipFill>
        <p:spPr>
          <a:xfrm>
            <a:off x="467544" y="2420888"/>
            <a:ext cx="4615414" cy="1605352"/>
          </a:xfrm>
          <a:prstGeom prst="rect">
            <a:avLst/>
          </a:prstGeom>
        </p:spPr>
      </p:pic>
      <p:pic>
        <p:nvPicPr>
          <p:cNvPr id="5" name="Picture 4"/>
          <p:cNvPicPr>
            <a:picLocks noChangeAspect="1"/>
          </p:cNvPicPr>
          <p:nvPr/>
        </p:nvPicPr>
        <p:blipFill rotWithShape="1">
          <a:blip r:embed="rId4"/>
          <a:srcRect l="60237" t="48687" r="27950" b="29001"/>
          <a:stretch/>
        </p:blipFill>
        <p:spPr>
          <a:xfrm>
            <a:off x="3505763" y="4437112"/>
            <a:ext cx="1904543" cy="2158474"/>
          </a:xfrm>
          <a:prstGeom prst="rect">
            <a:avLst/>
          </a:prstGeom>
        </p:spPr>
      </p:pic>
      <p:sp>
        <p:nvSpPr>
          <p:cNvPr id="8" name="Flowchart: Delay 7"/>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609834"/>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524</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240299"/>
            <a:ext cx="5256584" cy="4493538"/>
          </a:xfrm>
          <a:prstGeom prst="rect">
            <a:avLst/>
          </a:prstGeom>
        </p:spPr>
        <p:txBody>
          <a:bodyPr wrap="square">
            <a:spAutoFit/>
          </a:bodyPr>
          <a:lstStyle/>
          <a:p>
            <a:pPr marL="457200" indent="-457200">
              <a:buClr>
                <a:srgbClr val="C00000"/>
              </a:buClr>
              <a:buFont typeface="+mj-lt"/>
              <a:buAutoNum type="arabicPeriod" startAt="8"/>
              <a:tabLst>
                <a:tab pos="2690813" algn="l"/>
              </a:tabLst>
            </a:pPr>
            <a:r>
              <a:rPr lang="en-US" sz="2500" b="1" dirty="0" smtClean="0">
                <a:solidFill>
                  <a:srgbClr val="C00000"/>
                </a:solidFill>
                <a:latin typeface="Arial" panose="020B0604020202020204" pitchFamily="34" charset="0"/>
                <a:cs typeface="Arial" panose="020B0604020202020204" pitchFamily="34" charset="0"/>
              </a:rPr>
              <a:t>Reasoning</a:t>
            </a:r>
            <a:r>
              <a:rPr lang="en-US" sz="2500" dirty="0" smtClean="0">
                <a:latin typeface="Arial" panose="020B0604020202020204" pitchFamily="34" charset="0"/>
                <a:cs typeface="Arial" panose="020B0604020202020204" pitchFamily="34" charset="0"/>
              </a:rPr>
              <a:t> O </a:t>
            </a:r>
            <a:r>
              <a:rPr lang="en-US" sz="2500" dirty="0">
                <a:latin typeface="Arial" panose="020B0604020202020204" pitchFamily="34" charset="0"/>
                <a:cs typeface="Arial" panose="020B0604020202020204" pitchFamily="34" charset="0"/>
              </a:rPr>
              <a:t>is the centre of a circle with radius 25cm. AB and CD are parallel chords. AB = 14cm and CD = 40cm. MON is a straight line.</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Work out the length of MN.</a:t>
            </a:r>
            <a:endParaRPr lang="en-US" sz="2500"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7" name="Rectangle 6"/>
          <p:cNvSpPr/>
          <p:nvPr/>
        </p:nvSpPr>
        <p:spPr>
          <a:xfrm flipH="1">
            <a:off x="264141" y="5733256"/>
            <a:ext cx="5204539" cy="830997"/>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chemeClr val="accent3">
                    <a:lumMod val="50000"/>
                  </a:schemeClr>
                </a:solidFill>
                <a:latin typeface="Arial" panose="020B0604020202020204" pitchFamily="34" charset="0"/>
                <a:cs typeface="Arial" panose="020B0604020202020204" pitchFamily="34" charset="0"/>
              </a:rPr>
              <a:t>Q8 strategy hint</a:t>
            </a:r>
            <a:r>
              <a:rPr lang="en-US" sz="2400" dirty="0" smtClean="0">
                <a:solidFill>
                  <a:schemeClr val="accent3">
                    <a:lumMod val="50000"/>
                  </a:schemeClr>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First work out lengths OM and ON separately.</a:t>
            </a:r>
          </a:p>
        </p:txBody>
      </p:sp>
      <p:pic>
        <p:nvPicPr>
          <p:cNvPr id="3" name="Picture 2"/>
          <p:cNvPicPr>
            <a:picLocks noChangeAspect="1"/>
          </p:cNvPicPr>
          <p:nvPr/>
        </p:nvPicPr>
        <p:blipFill rotWithShape="1">
          <a:blip r:embed="rId5"/>
          <a:srcRect l="16426" t="34250" r="54476" b="42650"/>
          <a:stretch/>
        </p:blipFill>
        <p:spPr>
          <a:xfrm>
            <a:off x="2800604" y="2913723"/>
            <a:ext cx="2678697" cy="2266588"/>
          </a:xfrm>
          <a:prstGeom prst="rect">
            <a:avLst/>
          </a:prstGeom>
        </p:spPr>
      </p:pic>
    </p:spTree>
    <p:extLst>
      <p:ext uri="{BB962C8B-B14F-4D97-AF65-F5344CB8AC3E}">
        <p14:creationId xmlns:p14="http://schemas.microsoft.com/office/powerpoint/2010/main" val="403118965"/>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524</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240299"/>
            <a:ext cx="5256584" cy="3170099"/>
          </a:xfrm>
          <a:prstGeom prst="rect">
            <a:avLst/>
          </a:prstGeom>
        </p:spPr>
        <p:txBody>
          <a:bodyPr wrap="square">
            <a:spAutoFit/>
          </a:bodyPr>
          <a:lstStyle/>
          <a:p>
            <a:pPr marL="457200" indent="-457200">
              <a:buClr>
                <a:srgbClr val="C00000"/>
              </a:buClr>
              <a:buFont typeface="+mj-lt"/>
              <a:buAutoNum type="arabicPeriod" startAt="9"/>
              <a:tabLst>
                <a:tab pos="2690813" algn="l"/>
              </a:tabLst>
            </a:pPr>
            <a:r>
              <a:rPr lang="en-US" sz="2500" b="1" dirty="0" smtClean="0">
                <a:solidFill>
                  <a:srgbClr val="C00000"/>
                </a:solidFill>
                <a:latin typeface="Arial" panose="020B0604020202020204" pitchFamily="34" charset="0"/>
                <a:cs typeface="Arial" panose="020B0604020202020204" pitchFamily="34" charset="0"/>
              </a:rPr>
              <a:t>Problem-solving</a:t>
            </a:r>
            <a:r>
              <a:rPr lang="en-US" sz="2500" dirty="0" smtClean="0">
                <a:solidFill>
                  <a:srgbClr val="C00000"/>
                </a:solidFill>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O </a:t>
            </a:r>
            <a:r>
              <a:rPr lang="en-US" sz="2500" dirty="0">
                <a:latin typeface="Arial" panose="020B0604020202020204" pitchFamily="34" charset="0"/>
                <a:cs typeface="Arial" panose="020B0604020202020204" pitchFamily="34" charset="0"/>
              </a:rPr>
              <a:t>is the centre of a </a:t>
            </a:r>
            <a:r>
              <a:rPr lang="en-US" sz="2500" dirty="0" smtClean="0">
                <a:latin typeface="Arial" panose="020B0604020202020204" pitchFamily="34" charset="0"/>
                <a:cs typeface="Arial" panose="020B0604020202020204" pitchFamily="34" charset="0"/>
              </a:rPr>
              <a:t>circle.</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Diameter </a:t>
            </a:r>
            <a:r>
              <a:rPr lang="en-US" sz="2500" dirty="0">
                <a:latin typeface="Arial" panose="020B0604020202020204" pitchFamily="34" charset="0"/>
                <a:cs typeface="Arial" panose="020B0604020202020204" pitchFamily="34" charset="0"/>
              </a:rPr>
              <a:t>AC is 40 mm. </a:t>
            </a:r>
            <a:r>
              <a:rPr lang="en-US" sz="2500" dirty="0" smtClean="0">
                <a:latin typeface="Arial" panose="020B0604020202020204" pitchFamily="34" charset="0"/>
                <a:cs typeface="Arial" panose="020B0604020202020204" pitchFamily="34" charset="0"/>
              </a:rPr>
              <a:t>A</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Angle </a:t>
            </a:r>
            <a:r>
              <a:rPr lang="en-US" sz="2500" dirty="0">
                <a:latin typeface="Arial" panose="020B0604020202020204" pitchFamily="34" charset="0"/>
                <a:cs typeface="Arial" panose="020B0604020202020204" pitchFamily="34" charset="0"/>
              </a:rPr>
              <a:t>OMB = 90°, and OM = </a:t>
            </a:r>
            <a:r>
              <a:rPr lang="en-US" sz="2500" dirty="0" smtClean="0">
                <a:latin typeface="Arial" panose="020B0604020202020204" pitchFamily="34" charset="0"/>
                <a:cs typeface="Arial" panose="020B0604020202020204" pitchFamily="34" charset="0"/>
              </a:rPr>
              <a:t>AM.</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Workout </a:t>
            </a:r>
            <a:r>
              <a:rPr lang="en-US" sz="2500" dirty="0">
                <a:latin typeface="Arial" panose="020B0604020202020204" pitchFamily="34" charset="0"/>
                <a:cs typeface="Arial" panose="020B0604020202020204" pitchFamily="34" charset="0"/>
              </a:rPr>
              <a:t>the length of chord AB.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Give </a:t>
            </a:r>
            <a:r>
              <a:rPr lang="en-US" sz="2500" dirty="0">
                <a:latin typeface="Arial" panose="020B0604020202020204" pitchFamily="34" charset="0"/>
                <a:cs typeface="Arial" panose="020B0604020202020204" pitchFamily="34" charset="0"/>
              </a:rPr>
              <a:t>your answer correct to a suitable degree of accuracy</a:t>
            </a:r>
            <a:endParaRPr lang="en-US" sz="2500"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41047" t="58400" r="30974" b="18501"/>
          <a:stretch/>
        </p:blipFill>
        <p:spPr>
          <a:xfrm>
            <a:off x="1666614" y="4447246"/>
            <a:ext cx="2426397" cy="2135230"/>
          </a:xfrm>
          <a:prstGeom prst="rect">
            <a:avLst/>
          </a:prstGeom>
        </p:spPr>
      </p:pic>
    </p:spTree>
    <p:extLst>
      <p:ext uri="{BB962C8B-B14F-4D97-AF65-F5344CB8AC3E}">
        <p14:creationId xmlns:p14="http://schemas.microsoft.com/office/powerpoint/2010/main" val="3209950221"/>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524</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240299"/>
            <a:ext cx="5256584" cy="5478423"/>
          </a:xfrm>
          <a:prstGeom prst="rect">
            <a:avLst/>
          </a:prstGeom>
        </p:spPr>
        <p:txBody>
          <a:bodyPr wrap="square">
            <a:spAutoFit/>
          </a:bodyPr>
          <a:lstStyle/>
          <a:p>
            <a:pPr marL="581025" indent="-581025">
              <a:buClr>
                <a:srgbClr val="C00000"/>
              </a:buClr>
              <a:buFont typeface="+mj-lt"/>
              <a:buAutoNum type="arabicPeriod" startAt="10"/>
              <a:tabLst>
                <a:tab pos="2690813" algn="l"/>
              </a:tabLst>
            </a:pPr>
            <a:r>
              <a:rPr lang="en-US" sz="2500" b="1" dirty="0" smtClean="0">
                <a:solidFill>
                  <a:srgbClr val="C00000"/>
                </a:solidFill>
                <a:latin typeface="Arial" panose="020B0604020202020204" pitchFamily="34" charset="0"/>
                <a:cs typeface="Arial" panose="020B0604020202020204" pitchFamily="34" charset="0"/>
              </a:rPr>
              <a:t>Problem-solving</a:t>
            </a:r>
            <a:r>
              <a:rPr lang="en-US" sz="2500" dirty="0" smtClean="0">
                <a:solidFill>
                  <a:srgbClr val="C00000"/>
                </a:solidFill>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 </a:t>
            </a:r>
            <a:r>
              <a:rPr lang="en-US" sz="2500" b="1" dirty="0">
                <a:solidFill>
                  <a:srgbClr val="C00000"/>
                </a:solidFill>
                <a:latin typeface="Arial" panose="020B0604020202020204" pitchFamily="34" charset="0"/>
                <a:cs typeface="Arial" panose="020B0604020202020204" pitchFamily="34" charset="0"/>
              </a:rPr>
              <a:t>Communication</a:t>
            </a:r>
            <a:r>
              <a:rPr lang="en-US" sz="2500" dirty="0">
                <a:solidFill>
                  <a:srgbClr val="C00000"/>
                </a:solidFill>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CD is parallel to BT. BT is a tangent to the circle.</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Prove that triangle ACD is isosceles.</a:t>
            </a:r>
            <a:endParaRPr lang="en-US" sz="2500"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3" name="Picture 2"/>
          <p:cNvPicPr>
            <a:picLocks noChangeAspect="1"/>
          </p:cNvPicPr>
          <p:nvPr/>
        </p:nvPicPr>
        <p:blipFill rotWithShape="1">
          <a:blip r:embed="rId5"/>
          <a:srcRect l="25379" t="41600" r="32093" b="31100"/>
          <a:stretch/>
        </p:blipFill>
        <p:spPr>
          <a:xfrm>
            <a:off x="794257" y="2918178"/>
            <a:ext cx="4281799" cy="2929651"/>
          </a:xfrm>
          <a:prstGeom prst="rect">
            <a:avLst/>
          </a:prstGeom>
        </p:spPr>
      </p:pic>
    </p:spTree>
    <p:extLst>
      <p:ext uri="{BB962C8B-B14F-4D97-AF65-F5344CB8AC3E}">
        <p14:creationId xmlns:p14="http://schemas.microsoft.com/office/powerpoint/2010/main" val="2853849095"/>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525</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240299"/>
            <a:ext cx="5256584" cy="4832092"/>
          </a:xfrm>
          <a:prstGeom prst="rect">
            <a:avLst/>
          </a:prstGeom>
        </p:spPr>
        <p:txBody>
          <a:bodyPr wrap="square">
            <a:spAutoFit/>
          </a:bodyPr>
          <a:lstStyle/>
          <a:p>
            <a:pPr marL="581025" indent="-581025">
              <a:buClr>
                <a:srgbClr val="C00000"/>
              </a:buClr>
              <a:buFont typeface="+mj-lt"/>
              <a:buAutoNum type="arabicPeriod" startAt="11"/>
              <a:tabLst>
                <a:tab pos="2690813" algn="l"/>
              </a:tabLst>
            </a:pPr>
            <a:r>
              <a:rPr lang="en-US" sz="2200" b="1" dirty="0" smtClean="0">
                <a:solidFill>
                  <a:srgbClr val="C00000"/>
                </a:solidFill>
                <a:latin typeface="Arial" panose="020B0604020202020204" pitchFamily="34" charset="0"/>
                <a:cs typeface="Arial" panose="020B0604020202020204" pitchFamily="34" charset="0"/>
              </a:rPr>
              <a:t>Problem-solving</a:t>
            </a:r>
            <a:r>
              <a:rPr lang="en-US" sz="2200" dirty="0" smtClean="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Communication</a:t>
            </a:r>
            <a:r>
              <a:rPr lang="en-US" sz="2200" dirty="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AB </a:t>
            </a:r>
            <a:r>
              <a:rPr lang="en-US" sz="2200" dirty="0">
                <a:latin typeface="Arial" panose="020B0604020202020204" pitchFamily="34" charset="0"/>
                <a:cs typeface="Arial" panose="020B0604020202020204" pitchFamily="34" charset="0"/>
              </a:rPr>
              <a:t>and BC are tangents to a circle, centre O.</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Prove that AB = BC</a:t>
            </a:r>
            <a:r>
              <a:rPr lang="en-US" sz="2200" dirty="0" smtClean="0">
                <a:latin typeface="Arial" panose="020B0604020202020204" pitchFamily="34" charset="0"/>
                <a:cs typeface="Arial" panose="020B0604020202020204" pitchFamily="34" charset="0"/>
              </a:rPr>
              <a:t>.</a:t>
            </a:r>
          </a:p>
          <a:p>
            <a:pPr marL="581025" indent="-581025">
              <a:buClr>
                <a:srgbClr val="C00000"/>
              </a:buClr>
              <a:buFont typeface="+mj-lt"/>
              <a:buAutoNum type="arabicPeriod" startAt="13"/>
              <a:tabLst>
                <a:tab pos="2690813" algn="l"/>
              </a:tabLst>
            </a:pPr>
            <a:r>
              <a:rPr lang="en-US" sz="2200" b="1" dirty="0">
                <a:solidFill>
                  <a:srgbClr val="C00000"/>
                </a:solidFill>
              </a:rPr>
              <a:t>Problem-solving / </a:t>
            </a:r>
            <a:r>
              <a:rPr lang="en-US" sz="2200" b="1" dirty="0" smtClean="0">
                <a:solidFill>
                  <a:srgbClr val="C00000"/>
                </a:solidFill>
              </a:rPr>
              <a:t>Communication</a:t>
            </a:r>
            <a:r>
              <a:rPr lang="en-US" sz="2200" dirty="0" smtClean="0"/>
              <a:t> Prove </a:t>
            </a:r>
            <a:r>
              <a:rPr lang="en-US" sz="2200" dirty="0"/>
              <a:t>that the li ne drawn from the centre of a circle to the midpoint of a chord is perpendicular to the chord.</a:t>
            </a:r>
          </a:p>
        </p:txBody>
      </p:sp>
      <p:pic>
        <p:nvPicPr>
          <p:cNvPr id="2" name="Picture 1"/>
          <p:cNvPicPr>
            <a:picLocks noChangeAspect="1"/>
          </p:cNvPicPr>
          <p:nvPr/>
        </p:nvPicPr>
        <p:blipFill rotWithShape="1">
          <a:blip r:embed="rId4"/>
          <a:srcRect l="17545" t="36350" r="26497" b="36350"/>
          <a:stretch/>
        </p:blipFill>
        <p:spPr>
          <a:xfrm>
            <a:off x="323528" y="2348880"/>
            <a:ext cx="2792959" cy="1452339"/>
          </a:xfrm>
          <a:prstGeom prst="rect">
            <a:avLst/>
          </a:prstGeom>
        </p:spPr>
      </p:pic>
      <p:sp>
        <p:nvSpPr>
          <p:cNvPr id="9" name="Rectangle 8"/>
          <p:cNvSpPr/>
          <p:nvPr/>
        </p:nvSpPr>
        <p:spPr>
          <a:xfrm flipH="1">
            <a:off x="179512" y="5949280"/>
            <a:ext cx="8572864" cy="675390"/>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b="1" dirty="0" smtClean="0">
                <a:solidFill>
                  <a:schemeClr val="accent3">
                    <a:lumMod val="50000"/>
                  </a:schemeClr>
                </a:solidFill>
                <a:latin typeface="Arial" panose="020B0604020202020204" pitchFamily="34" charset="0"/>
                <a:cs typeface="Arial" panose="020B0604020202020204" pitchFamily="34" charset="0"/>
              </a:rPr>
              <a:t>Q9f strategy hint</a:t>
            </a:r>
            <a:r>
              <a:rPr lang="en-US" sz="2100" dirty="0" smtClean="0">
                <a:solidFill>
                  <a:schemeClr val="accent3">
                    <a:lumMod val="50000"/>
                  </a:schemeClr>
                </a:solidFill>
                <a:latin typeface="Arial" panose="020B0604020202020204" pitchFamily="34" charset="0"/>
                <a:cs typeface="Arial" panose="020B0604020202020204" pitchFamily="34" charset="0"/>
              </a:rPr>
              <a:t> </a:t>
            </a:r>
            <a:r>
              <a:rPr lang="en-US" sz="2100" dirty="0">
                <a:solidFill>
                  <a:schemeClr val="tx1"/>
                </a:solidFill>
                <a:latin typeface="Arial" panose="020B0604020202020204" pitchFamily="34" charset="0"/>
                <a:cs typeface="Arial" panose="020B0604020202020204" pitchFamily="34" charset="0"/>
              </a:rPr>
              <a:t>- Draw a diagram. You can use SSS to prove two triangles are congruent.</a:t>
            </a:r>
          </a:p>
        </p:txBody>
      </p:sp>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4365104"/>
            <a:ext cx="548640" cy="54864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13" name="Rectangle 12"/>
          <p:cNvSpPr/>
          <p:nvPr/>
        </p:nvSpPr>
        <p:spPr>
          <a:xfrm flipH="1">
            <a:off x="3151242" y="2393593"/>
            <a:ext cx="2284854"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Q11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Prove that triangles ABO and OBC are congruent.</a:t>
            </a:r>
          </a:p>
        </p:txBody>
      </p:sp>
    </p:spTree>
    <p:extLst>
      <p:ext uri="{BB962C8B-B14F-4D97-AF65-F5344CB8AC3E}">
        <p14:creationId xmlns:p14="http://schemas.microsoft.com/office/powerpoint/2010/main" val="4076448197"/>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525</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240299"/>
            <a:ext cx="5256584" cy="5509200"/>
          </a:xfrm>
          <a:prstGeom prst="rect">
            <a:avLst/>
          </a:prstGeom>
        </p:spPr>
        <p:txBody>
          <a:bodyPr wrap="square">
            <a:spAutoFit/>
          </a:bodyPr>
          <a:lstStyle/>
          <a:p>
            <a:pPr marL="581025" indent="-581025">
              <a:buClr>
                <a:srgbClr val="C00000"/>
              </a:buClr>
              <a:buFont typeface="+mj-lt"/>
              <a:buAutoNum type="arabicPeriod" startAt="12"/>
              <a:tabLst>
                <a:tab pos="2690813" algn="l"/>
              </a:tabLst>
            </a:pPr>
            <a:r>
              <a:rPr lang="en-US" sz="2200" b="1" dirty="0" smtClean="0">
                <a:solidFill>
                  <a:srgbClr val="C00000"/>
                </a:solidFill>
                <a:latin typeface="Arial" panose="020B0604020202020204" pitchFamily="34" charset="0"/>
                <a:cs typeface="Arial" panose="020B0604020202020204" pitchFamily="34" charset="0"/>
              </a:rPr>
              <a:t>Problem-solving</a:t>
            </a:r>
            <a:r>
              <a:rPr lang="en-US" sz="2200" dirty="0" smtClean="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centre of a circle. P, Q and S are points on the circumference. RST is a tangent touching the circle at point S. Angle RSP = 62°. Reflex angle QOS = 220°.</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Work out the size of angle </a:t>
            </a:r>
            <a:r>
              <a:rPr lang="en-US" sz="2200" dirty="0" smtClean="0">
                <a:latin typeface="Arial" panose="020B0604020202020204" pitchFamily="34" charset="0"/>
                <a:cs typeface="Arial" panose="020B0604020202020204" pitchFamily="34" charset="0"/>
              </a:rPr>
              <a:t>PQO.</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Give </a:t>
            </a:r>
            <a:r>
              <a:rPr lang="en-US" sz="2200" dirty="0">
                <a:latin typeface="Arial" panose="020B0604020202020204" pitchFamily="34" charset="0"/>
                <a:cs typeface="Arial" panose="020B0604020202020204" pitchFamily="34" charset="0"/>
              </a:rPr>
              <a:t>a reason for each step of your working.</a:t>
            </a:r>
            <a:endParaRPr lang="en-US" sz="2200" dirty="0"/>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pic>
        <p:nvPicPr>
          <p:cNvPr id="3" name="Picture 2"/>
          <p:cNvPicPr>
            <a:picLocks noChangeAspect="1"/>
          </p:cNvPicPr>
          <p:nvPr/>
        </p:nvPicPr>
        <p:blipFill rotWithShape="1">
          <a:blip r:embed="rId5"/>
          <a:srcRect l="17545" t="44750" r="48881" b="25850"/>
          <a:stretch/>
        </p:blipFill>
        <p:spPr>
          <a:xfrm>
            <a:off x="1739099" y="3032329"/>
            <a:ext cx="2688885" cy="2509628"/>
          </a:xfrm>
          <a:prstGeom prst="rect">
            <a:avLst/>
          </a:prstGeom>
        </p:spPr>
      </p:pic>
    </p:spTree>
    <p:extLst>
      <p:ext uri="{BB962C8B-B14F-4D97-AF65-F5344CB8AC3E}">
        <p14:creationId xmlns:p14="http://schemas.microsoft.com/office/powerpoint/2010/main" val="635872058"/>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525</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grpSp>
        <p:nvGrpSpPr>
          <p:cNvPr id="7" name="Group 6"/>
          <p:cNvGrpSpPr/>
          <p:nvPr/>
        </p:nvGrpSpPr>
        <p:grpSpPr>
          <a:xfrm>
            <a:off x="288095" y="1255986"/>
            <a:ext cx="5173611" cy="3901206"/>
            <a:chOff x="3465596" y="1089031"/>
            <a:chExt cx="5309150" cy="3901206"/>
          </a:xfrm>
        </p:grpSpPr>
        <p:sp>
          <p:nvSpPr>
            <p:cNvPr id="9" name="Round Diagonal Corner Rectangle 8"/>
            <p:cNvSpPr/>
            <p:nvPr/>
          </p:nvSpPr>
          <p:spPr>
            <a:xfrm>
              <a:off x="3465596" y="1119588"/>
              <a:ext cx="5309150" cy="3857875"/>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666250"/>
              <a:ext cx="5095139" cy="3323987"/>
            </a:xfrm>
            <a:prstGeom prst="rect">
              <a:avLst/>
            </a:prstGeom>
          </p:spPr>
          <p:txBody>
            <a:bodyPr wrap="square">
              <a:spAutoFit/>
            </a:bodyPr>
            <a:lstStyle/>
            <a:p>
              <a:pPr>
                <a:spcAft>
                  <a:spcPts val="0"/>
                </a:spcAft>
                <a:tabLst>
                  <a:tab pos="4972050" algn="r"/>
                </a:tabLst>
              </a:pPr>
              <a:r>
                <a:rPr lang="en-US" sz="2100" dirty="0" smtClean="0"/>
                <a:t>AOC and BOD are diameters of a circle, centre O.</a:t>
              </a:r>
              <a:br>
                <a:rPr lang="en-US" sz="2100" dirty="0" smtClean="0"/>
              </a:br>
              <a:r>
                <a:rPr lang="en-US" sz="2100" dirty="0" smtClean="0"/>
                <a:t/>
              </a:r>
              <a:br>
                <a:rPr lang="en-US" sz="2100" dirty="0" smtClean="0"/>
              </a:br>
              <a:endParaRPr lang="en-US" sz="2100" dirty="0" smtClean="0"/>
            </a:p>
            <a:p>
              <a:pPr>
                <a:spcAft>
                  <a:spcPts val="0"/>
                </a:spcAft>
                <a:tabLst>
                  <a:tab pos="4972050" algn="r"/>
                </a:tabLst>
              </a:pPr>
              <a:r>
                <a:rPr lang="en-US" sz="2100" dirty="0" smtClean="0"/>
                <a:t/>
              </a:r>
              <a:br>
                <a:rPr lang="en-US" sz="2100" dirty="0" smtClean="0"/>
              </a:br>
              <a:r>
                <a:rPr lang="en-US" sz="2100" dirty="0" smtClean="0"/>
                <a:t>Prove that triangle </a:t>
              </a:r>
              <a:br>
                <a:rPr lang="en-US" sz="2100" dirty="0" smtClean="0"/>
              </a:br>
              <a:r>
                <a:rPr lang="en-US" sz="2100" dirty="0" smtClean="0"/>
                <a:t>ABD and triangle </a:t>
              </a:r>
              <a:br>
                <a:rPr lang="en-US" sz="2100" dirty="0" smtClean="0"/>
              </a:br>
              <a:r>
                <a:rPr lang="en-US" sz="2100" dirty="0" smtClean="0"/>
                <a:t>DCA are congruent.</a:t>
              </a:r>
            </a:p>
            <a:p>
              <a:pPr>
                <a:spcAft>
                  <a:spcPts val="0"/>
                </a:spcAft>
                <a:tabLst>
                  <a:tab pos="4972050" algn="r"/>
                </a:tabLst>
              </a:pPr>
              <a:r>
                <a:rPr lang="en-US" sz="2100" b="1" dirty="0"/>
                <a:t>	</a:t>
              </a:r>
              <a:r>
                <a:rPr lang="en-US" sz="2100" b="1" dirty="0" smtClean="0"/>
                <a:t>(3 marks)</a:t>
              </a:r>
            </a:p>
            <a:p>
              <a:pPr>
                <a:spcAft>
                  <a:spcPts val="0"/>
                </a:spcAft>
                <a:tabLst>
                  <a:tab pos="4972050" algn="r"/>
                </a:tabLst>
              </a:pPr>
              <a:r>
                <a:rPr lang="en-US" sz="2100" b="1" dirty="0"/>
                <a:t>	</a:t>
              </a:r>
              <a:r>
                <a:rPr lang="en-US" sz="2100" i="1" dirty="0" smtClean="0"/>
                <a:t>Nov. 2013, Q28, 1MA0/2H</a:t>
              </a:r>
              <a:endParaRPr lang="en-US" sz="2100" b="1" dirty="0"/>
            </a:p>
          </p:txBody>
        </p:sp>
      </p:gr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15" name="Rectangle 14"/>
          <p:cNvSpPr/>
          <p:nvPr/>
        </p:nvSpPr>
        <p:spPr>
          <a:xfrm flipH="1">
            <a:off x="251519" y="5229200"/>
            <a:ext cx="8500605" cy="1384995"/>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b="1" dirty="0">
                <a:solidFill>
                  <a:schemeClr val="tx1"/>
                </a:solidFill>
                <a:latin typeface="Arial" panose="020B0604020202020204" pitchFamily="34" charset="0"/>
                <a:cs typeface="Arial" panose="020B0604020202020204" pitchFamily="34" charset="0"/>
              </a:rPr>
              <a:t>Exam hint</a:t>
            </a:r>
          </a:p>
          <a:p>
            <a:r>
              <a:rPr lang="en-US" sz="2100" dirty="0">
                <a:solidFill>
                  <a:schemeClr val="tx1"/>
                </a:solidFill>
                <a:latin typeface="Arial" panose="020B0604020202020204" pitchFamily="34" charset="0"/>
                <a:cs typeface="Arial" panose="020B0604020202020204" pitchFamily="34" charset="0"/>
              </a:rPr>
              <a:t>Start by drawing triangles ABD and DBA separately, marking on the diagrams which sides and angles are </a:t>
            </a:r>
            <a:r>
              <a:rPr lang="en-US" sz="2100" dirty="0" smtClean="0">
                <a:solidFill>
                  <a:schemeClr val="tx1"/>
                </a:solidFill>
                <a:latin typeface="Arial" panose="020B0604020202020204" pitchFamily="34" charset="0"/>
                <a:cs typeface="Arial" panose="020B0604020202020204" pitchFamily="34" charset="0"/>
              </a:rPr>
              <a:t>equal. </a:t>
            </a:r>
            <a:r>
              <a:rPr lang="en-US" sz="2100" dirty="0">
                <a:solidFill>
                  <a:schemeClr val="tx1"/>
                </a:solidFill>
                <a:latin typeface="Arial" panose="020B0604020202020204" pitchFamily="34" charset="0"/>
                <a:cs typeface="Arial" panose="020B0604020202020204" pitchFamily="34" charset="0"/>
              </a:rPr>
              <a:t>You must give a reason at each stage of your proof and a reason for congruence.</a:t>
            </a:r>
          </a:p>
        </p:txBody>
      </p:sp>
      <p:pic>
        <p:nvPicPr>
          <p:cNvPr id="2" name="Picture 1"/>
          <p:cNvPicPr>
            <a:picLocks noChangeAspect="1"/>
          </p:cNvPicPr>
          <p:nvPr/>
        </p:nvPicPr>
        <p:blipFill rotWithShape="1">
          <a:blip r:embed="rId5"/>
          <a:srcRect l="19783" t="25850" r="38185" b="39500"/>
          <a:stretch/>
        </p:blipFill>
        <p:spPr>
          <a:xfrm>
            <a:off x="2915816" y="2264098"/>
            <a:ext cx="2448272" cy="2151203"/>
          </a:xfrm>
          <a:prstGeom prst="rect">
            <a:avLst/>
          </a:prstGeom>
        </p:spPr>
      </p:pic>
    </p:spTree>
    <p:extLst>
      <p:ext uri="{BB962C8B-B14F-4D97-AF65-F5344CB8AC3E}">
        <p14:creationId xmlns:p14="http://schemas.microsoft.com/office/powerpoint/2010/main" val="3788894994"/>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526</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Knowledge Check</a:t>
            </a:r>
            <a:endParaRPr lang="en-GB" sz="36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1343211483"/>
              </p:ext>
            </p:extLst>
          </p:nvPr>
        </p:nvGraphicFramePr>
        <p:xfrm>
          <a:off x="179511" y="1112953"/>
          <a:ext cx="8705081" cy="5655919"/>
        </p:xfrm>
        <a:graphic>
          <a:graphicData uri="http://schemas.openxmlformats.org/drawingml/2006/table">
            <a:tbl>
              <a:tblPr firstRow="1" bandRow="1">
                <a:effectLst/>
                <a:tableStyleId>{5940675A-B579-460E-94D1-54222C63F5DA}</a:tableStyleId>
              </a:tblPr>
              <a:tblGrid>
                <a:gridCol w="8705081"/>
              </a:tblGrid>
              <a:tr h="443839">
                <a:tc>
                  <a:txBody>
                    <a:bodyPr/>
                    <a:lstStyle/>
                    <a:p>
                      <a:r>
                        <a:rPr lang="en-US" sz="2000" b="1" i="0" dirty="0" smtClean="0">
                          <a:latin typeface="Arial" panose="020B0604020202020204" pitchFamily="34" charset="0"/>
                          <a:cs typeface="Arial" panose="020B0604020202020204" pitchFamily="34" charset="0"/>
                        </a:rPr>
                        <a:t>16 – Knowledge Check</a:t>
                      </a:r>
                      <a:endParaRPr lang="en-US" sz="2000" b="1" i="0" dirty="0">
                        <a:latin typeface="Arial" panose="020B0604020202020204" pitchFamily="34" charset="0"/>
                        <a:cs typeface="Arial" panose="020B0604020202020204" pitchFamily="34" charset="0"/>
                      </a:endParaRPr>
                    </a:p>
                  </a:txBody>
                  <a:tcPr marR="30175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40917">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Times New Roman" panose="02020603050405020304" pitchFamily="18" charset="0"/>
                          <a:cs typeface="Times New Roman" panose="02020603050405020304" pitchFamily="18" charset="0"/>
                        </a:rPr>
                        <a:t>The angle between a </a:t>
                      </a:r>
                      <a:r>
                        <a:rPr lang="en-US" sz="2100" b="1" i="0" dirty="0" smtClean="0">
                          <a:latin typeface="Times New Roman" panose="02020603050405020304" pitchFamily="18" charset="0"/>
                          <a:cs typeface="Times New Roman" panose="02020603050405020304" pitchFamily="18" charset="0"/>
                        </a:rPr>
                        <a:t>tangent</a:t>
                      </a:r>
                      <a:r>
                        <a:rPr lang="en-US" sz="2100" b="0" i="0" dirty="0" smtClean="0">
                          <a:latin typeface="Times New Roman" panose="02020603050405020304" pitchFamily="18" charset="0"/>
                          <a:cs typeface="Times New Roman" panose="02020603050405020304" pitchFamily="18" charset="0"/>
                        </a:rPr>
                        <a:t> and the radius is 90°.</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Times New Roman" panose="02020603050405020304" pitchFamily="18" charset="0"/>
                          <a:cs typeface="Times New Roman" panose="02020603050405020304" pitchFamily="18" charset="0"/>
                        </a:rPr>
                        <a:t>Tangents drawn to a circle from a point outside the circle are equal in length.</a:t>
                      </a:r>
                      <a:r>
                        <a:rPr lang="en-US" sz="2100" b="0" i="0" baseline="0" dirty="0" smtClean="0">
                          <a:latin typeface="Times New Roman" panose="02020603050405020304" pitchFamily="18" charset="0"/>
                          <a:cs typeface="Times New Roman" panose="02020603050405020304" pitchFamily="18" charset="0"/>
                        </a:rPr>
                        <a:t> </a:t>
                      </a:r>
                      <a:r>
                        <a:rPr lang="en-US" sz="2100" b="0" i="0" dirty="0" smtClean="0">
                          <a:latin typeface="Times New Roman" panose="02020603050405020304" pitchFamily="18" charset="0"/>
                          <a:cs typeface="Times New Roman" panose="02020603050405020304" pitchFamily="18" charset="0"/>
                        </a:rPr>
                        <a:t>So AB = AC.</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Times New Roman" panose="02020603050405020304" pitchFamily="18" charset="0"/>
                          <a:cs typeface="Times New Roman" panose="02020603050405020304" pitchFamily="18" charset="0"/>
                        </a:rPr>
                        <a:t>You must learn all the circle theorems.</a:t>
                      </a:r>
                      <a:br>
                        <a:rPr lang="en-US" sz="2100" b="0" i="0" dirty="0" smtClean="0">
                          <a:latin typeface="Times New Roman" panose="02020603050405020304" pitchFamily="18" charset="0"/>
                          <a:cs typeface="Times New Roman" panose="02020603050405020304" pitchFamily="18" charset="0"/>
                        </a:rPr>
                      </a:br>
                      <a:r>
                        <a:rPr lang="en-US" sz="2100" b="0" i="0" dirty="0" smtClean="0">
                          <a:latin typeface="Times New Roman" panose="02020603050405020304" pitchFamily="18" charset="0"/>
                          <a:cs typeface="Times New Roman" panose="02020603050405020304" pitchFamily="18" charset="0"/>
                        </a:rPr>
                        <a:t>You could be asked to prove any of the facts below.</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Times New Roman" panose="02020603050405020304" pitchFamily="18" charset="0"/>
                          <a:cs typeface="Times New Roman" panose="02020603050405020304" pitchFamily="18" charset="0"/>
                        </a:rPr>
                        <a:t>A </a:t>
                      </a:r>
                      <a:r>
                        <a:rPr lang="en-US" sz="2100" b="1" i="0" dirty="0" smtClean="0">
                          <a:latin typeface="Times New Roman" panose="02020603050405020304" pitchFamily="18" charset="0"/>
                          <a:cs typeface="Times New Roman" panose="02020603050405020304" pitchFamily="18" charset="0"/>
                        </a:rPr>
                        <a:t>chord </a:t>
                      </a:r>
                      <a:r>
                        <a:rPr lang="en-US" sz="2100" b="0" i="0" dirty="0" smtClean="0">
                          <a:latin typeface="Times New Roman" panose="02020603050405020304" pitchFamily="18" charset="0"/>
                          <a:cs typeface="Times New Roman" panose="02020603050405020304" pitchFamily="18" charset="0"/>
                        </a:rPr>
                        <a:t>is a straight line connecting two points on a circle.</a:t>
                      </a:r>
                      <a:br>
                        <a:rPr lang="en-US" sz="2100" b="0" i="0" dirty="0" smtClean="0">
                          <a:latin typeface="Times New Roman" panose="02020603050405020304" pitchFamily="18" charset="0"/>
                          <a:cs typeface="Times New Roman" panose="02020603050405020304" pitchFamily="18" charset="0"/>
                        </a:rPr>
                      </a:br>
                      <a:r>
                        <a:rPr lang="en-US" sz="2100" b="0" i="0" dirty="0" smtClean="0">
                          <a:latin typeface="Times New Roman" panose="02020603050405020304" pitchFamily="18" charset="0"/>
                          <a:cs typeface="Times New Roman" panose="02020603050405020304" pitchFamily="18" charset="0"/>
                        </a:rPr>
                        <a:t>The perpendicular from the centre of a circle to a chord bisects the chord and the line drawn from the centre of a circle to the midpoint of a chord is at right angles to the chord.</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100" b="0" i="0" dirty="0" smtClean="0">
                          <a:latin typeface="Times New Roman" panose="02020603050405020304" pitchFamily="18" charset="0"/>
                          <a:cs typeface="Times New Roman" panose="02020603050405020304" pitchFamily="18" charset="0"/>
                        </a:rPr>
                        <a:t>The angle at the centre of a circle is twice the angle at the circumference when both are subtended by the same arc</a:t>
                      </a:r>
                      <a:r>
                        <a:rPr lang="en-US" sz="2000" b="0" i="0" dirty="0" smtClean="0">
                          <a:latin typeface="Times New Roman" panose="02020603050405020304" pitchFamily="18" charset="0"/>
                          <a:cs typeface="Times New Roman" panose="02020603050405020304" pitchFamily="18" charset="0"/>
                        </a:rPr>
                        <a:t>.</a:t>
                      </a:r>
                    </a:p>
                  </a:txBody>
                  <a:tcPr marR="301752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p:sp>
        <p:nvSpPr>
          <p:cNvPr id="16" name="TextBox 15"/>
          <p:cNvSpPr txBox="1"/>
          <p:nvPr/>
        </p:nvSpPr>
        <p:spPr>
          <a:xfrm>
            <a:off x="7443174" y="1702549"/>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16.2</a:t>
            </a:r>
            <a:endParaRPr lang="en-US" dirty="0"/>
          </a:p>
        </p:txBody>
      </p:sp>
      <p:sp>
        <p:nvSpPr>
          <p:cNvPr id="17" name="TextBox 16"/>
          <p:cNvSpPr txBox="1"/>
          <p:nvPr/>
        </p:nvSpPr>
        <p:spPr>
          <a:xfrm>
            <a:off x="7443173" y="2926685"/>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16.2</a:t>
            </a:r>
            <a:endParaRPr lang="en-US" dirty="0"/>
          </a:p>
        </p:txBody>
      </p:sp>
      <p:cxnSp>
        <p:nvCxnSpPr>
          <p:cNvPr id="18" name="Straight Arrow Connector 17"/>
          <p:cNvCxnSpPr/>
          <p:nvPr/>
        </p:nvCxnSpPr>
        <p:spPr>
          <a:xfrm flipH="1">
            <a:off x="3347864" y="3212976"/>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3347864" y="2060848"/>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51060" y="4797152"/>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16.1</a:t>
            </a:r>
            <a:endParaRPr lang="en-US" dirty="0"/>
          </a:p>
        </p:txBody>
      </p:sp>
      <p:cxnSp>
        <p:nvCxnSpPr>
          <p:cNvPr id="24" name="Straight Arrow Connector 23"/>
          <p:cNvCxnSpPr/>
          <p:nvPr/>
        </p:nvCxnSpPr>
        <p:spPr>
          <a:xfrm flipH="1">
            <a:off x="3355751" y="5157192"/>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43173" y="6021288"/>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16.3</a:t>
            </a:r>
            <a:endParaRPr lang="en-US" dirty="0"/>
          </a:p>
        </p:txBody>
      </p:sp>
      <p:cxnSp>
        <p:nvCxnSpPr>
          <p:cNvPr id="26" name="Straight Arrow Connector 25"/>
          <p:cNvCxnSpPr/>
          <p:nvPr/>
        </p:nvCxnSpPr>
        <p:spPr>
          <a:xfrm flipH="1">
            <a:off x="3347864" y="6381328"/>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30974" t="36350" r="52239" b="45800"/>
          <a:stretch/>
        </p:blipFill>
        <p:spPr>
          <a:xfrm>
            <a:off x="6300192" y="1556792"/>
            <a:ext cx="907694" cy="997136"/>
          </a:xfrm>
          <a:prstGeom prst="rect">
            <a:avLst/>
          </a:prstGeom>
        </p:spPr>
      </p:pic>
      <p:pic>
        <p:nvPicPr>
          <p:cNvPr id="27" name="Picture 26"/>
          <p:cNvPicPr>
            <a:picLocks noChangeAspect="1"/>
          </p:cNvPicPr>
          <p:nvPr/>
        </p:nvPicPr>
        <p:blipFill rotWithShape="1">
          <a:blip r:embed="rId4"/>
          <a:srcRect l="30974" t="67728" r="46643" b="15350"/>
          <a:stretch/>
        </p:blipFill>
        <p:spPr>
          <a:xfrm>
            <a:off x="5919502" y="2686617"/>
            <a:ext cx="1316794" cy="1061103"/>
          </a:xfrm>
          <a:prstGeom prst="rect">
            <a:avLst/>
          </a:prstGeom>
        </p:spPr>
      </p:pic>
      <p:pic>
        <p:nvPicPr>
          <p:cNvPr id="4" name="Picture 3"/>
          <p:cNvPicPr>
            <a:picLocks noChangeAspect="1"/>
          </p:cNvPicPr>
          <p:nvPr/>
        </p:nvPicPr>
        <p:blipFill rotWithShape="1">
          <a:blip r:embed="rId5"/>
          <a:srcRect l="64962" t="52118" r="25588" b="28990"/>
          <a:stretch/>
        </p:blipFill>
        <p:spPr>
          <a:xfrm>
            <a:off x="6168521" y="5589240"/>
            <a:ext cx="983423" cy="1105359"/>
          </a:xfrm>
          <a:prstGeom prst="rect">
            <a:avLst/>
          </a:prstGeom>
        </p:spPr>
      </p:pic>
      <p:pic>
        <p:nvPicPr>
          <p:cNvPr id="28" name="Picture 27"/>
          <p:cNvPicPr>
            <a:picLocks noChangeAspect="1"/>
          </p:cNvPicPr>
          <p:nvPr/>
        </p:nvPicPr>
        <p:blipFill rotWithShape="1">
          <a:blip r:embed="rId5"/>
          <a:srcRect l="64962" t="26189" r="25588" b="56449"/>
          <a:stretch/>
        </p:blipFill>
        <p:spPr>
          <a:xfrm>
            <a:off x="6163604" y="4485928"/>
            <a:ext cx="993257" cy="1026005"/>
          </a:xfrm>
          <a:prstGeom prst="rect">
            <a:avLst/>
          </a:prstGeom>
        </p:spPr>
      </p:pic>
    </p:spTree>
    <p:extLst>
      <p:ext uri="{BB962C8B-B14F-4D97-AF65-F5344CB8AC3E}">
        <p14:creationId xmlns:p14="http://schemas.microsoft.com/office/powerpoint/2010/main" val="2300325205"/>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526</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Knowledge Check</a:t>
            </a:r>
            <a:endParaRPr lang="en-GB" sz="36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1597880474"/>
              </p:ext>
            </p:extLst>
          </p:nvPr>
        </p:nvGraphicFramePr>
        <p:xfrm>
          <a:off x="179511" y="1085450"/>
          <a:ext cx="8705081" cy="5611414"/>
        </p:xfrm>
        <a:graphic>
          <a:graphicData uri="http://schemas.openxmlformats.org/drawingml/2006/table">
            <a:tbl>
              <a:tblPr firstRow="1" bandRow="1">
                <a:effectLst/>
                <a:tableStyleId>{5940675A-B579-460E-94D1-54222C63F5DA}</a:tableStyleId>
              </a:tblPr>
              <a:tblGrid>
                <a:gridCol w="8705081"/>
              </a:tblGrid>
              <a:tr h="399334">
                <a:tc>
                  <a:txBody>
                    <a:bodyPr/>
                    <a:lstStyle/>
                    <a:p>
                      <a:r>
                        <a:rPr lang="en-US" sz="2000" b="1" i="0" dirty="0" smtClean="0">
                          <a:latin typeface="Arial" panose="020B0604020202020204" pitchFamily="34" charset="0"/>
                          <a:cs typeface="Arial" panose="020B0604020202020204" pitchFamily="34" charset="0"/>
                        </a:rPr>
                        <a:t>16 – Knowledge Check</a:t>
                      </a:r>
                      <a:endParaRPr lang="en-US" sz="2000" b="1" i="0" dirty="0">
                        <a:latin typeface="Arial" panose="020B0604020202020204" pitchFamily="34" charset="0"/>
                        <a:cs typeface="Arial" panose="020B0604020202020204" pitchFamily="34" charset="0"/>
                      </a:endParaRPr>
                    </a:p>
                  </a:txBody>
                  <a:tcPr marR="310896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5172785">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400" b="0" i="0" dirty="0" smtClean="0">
                          <a:latin typeface="Times New Roman" panose="02020603050405020304" pitchFamily="18" charset="0"/>
                          <a:cs typeface="Times New Roman" panose="02020603050405020304" pitchFamily="18" charset="0"/>
                        </a:rPr>
                        <a:t>The angle in a semicircle is a right angle. So angle ABC = 90°.</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400" b="0" i="0" dirty="0" smtClean="0">
                          <a:latin typeface="Times New Roman" panose="02020603050405020304" pitchFamily="18" charset="0"/>
                          <a:cs typeface="Times New Roman" panose="02020603050405020304" pitchFamily="18" charset="0"/>
                        </a:rPr>
                        <a:t>Angles subtended at the circumference by the same arc are equal; or angles in the same segment are equal.</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400" b="0" i="0" dirty="0" smtClean="0">
                          <a:latin typeface="Times New Roman" panose="02020603050405020304" pitchFamily="18" charset="0"/>
                          <a:cs typeface="Times New Roman" panose="02020603050405020304" pitchFamily="18" charset="0"/>
                        </a:rPr>
                        <a:t>A </a:t>
                      </a:r>
                      <a:r>
                        <a:rPr lang="en-US" sz="2400" b="1" i="0" dirty="0" smtClean="0">
                          <a:latin typeface="Times New Roman" panose="02020603050405020304" pitchFamily="18" charset="0"/>
                          <a:cs typeface="Times New Roman" panose="02020603050405020304" pitchFamily="18" charset="0"/>
                        </a:rPr>
                        <a:t>cyclic quadrilateral </a:t>
                      </a:r>
                      <a:r>
                        <a:rPr lang="en-US" sz="2400" b="0" i="0" dirty="0" smtClean="0">
                          <a:latin typeface="Times New Roman" panose="02020603050405020304" pitchFamily="18" charset="0"/>
                          <a:cs typeface="Times New Roman" panose="02020603050405020304" pitchFamily="18" charset="0"/>
                        </a:rPr>
                        <a:t>is a quadrilateral with all four vertices on the circumference of a circle.</a:t>
                      </a:r>
                      <a:br>
                        <a:rPr lang="en-US" sz="2400" b="0" i="0" dirty="0" smtClean="0">
                          <a:latin typeface="Times New Roman" panose="02020603050405020304" pitchFamily="18" charset="0"/>
                          <a:cs typeface="Times New Roman" panose="02020603050405020304" pitchFamily="18" charset="0"/>
                        </a:rPr>
                      </a:br>
                      <a:r>
                        <a:rPr lang="en-US" sz="2400" b="0" i="0" dirty="0" smtClean="0">
                          <a:latin typeface="Times New Roman" panose="02020603050405020304" pitchFamily="18" charset="0"/>
                          <a:cs typeface="Times New Roman" panose="02020603050405020304" pitchFamily="18" charset="0"/>
                        </a:rPr>
                        <a:t>Opposite angles of a cyclic quadrilateral add up to 180°: So, </a:t>
                      </a:r>
                      <a:r>
                        <a:rPr lang="en-US" sz="2400" b="0" i="1" dirty="0" smtClean="0">
                          <a:latin typeface="Times New Roman" panose="02020603050405020304" pitchFamily="18" charset="0"/>
                          <a:cs typeface="Times New Roman" panose="02020603050405020304" pitchFamily="18" charset="0"/>
                        </a:rPr>
                        <a:t>x</a:t>
                      </a:r>
                      <a:r>
                        <a:rPr lang="en-US" sz="2400" b="0" i="0" dirty="0" smtClean="0">
                          <a:latin typeface="Times New Roman" panose="02020603050405020304" pitchFamily="18" charset="0"/>
                          <a:cs typeface="Times New Roman" panose="02020603050405020304" pitchFamily="18" charset="0"/>
                        </a:rPr>
                        <a:t> + </a:t>
                      </a:r>
                      <a:r>
                        <a:rPr lang="en-US" sz="2400" b="0" i="1" dirty="0" smtClean="0">
                          <a:latin typeface="Times New Roman" panose="02020603050405020304" pitchFamily="18" charset="0"/>
                          <a:cs typeface="Times New Roman" panose="02020603050405020304" pitchFamily="18" charset="0"/>
                        </a:rPr>
                        <a:t>y</a:t>
                      </a:r>
                      <a:r>
                        <a:rPr lang="en-US" sz="2400" b="0" i="0" dirty="0" smtClean="0">
                          <a:latin typeface="Times New Roman" panose="02020603050405020304" pitchFamily="18" charset="0"/>
                          <a:cs typeface="Times New Roman" panose="02020603050405020304" pitchFamily="18" charset="0"/>
                        </a:rPr>
                        <a:t> = 180°and </a:t>
                      </a:r>
                      <a:r>
                        <a:rPr lang="en-US" sz="2400" b="0" i="1" dirty="0" smtClean="0">
                          <a:latin typeface="Times New Roman" panose="02020603050405020304" pitchFamily="18" charset="0"/>
                          <a:cs typeface="Times New Roman" panose="02020603050405020304" pitchFamily="18" charset="0"/>
                        </a:rPr>
                        <a:t>p</a:t>
                      </a:r>
                      <a:r>
                        <a:rPr lang="en-US" sz="2400" b="0" i="0" dirty="0" smtClean="0">
                          <a:latin typeface="Times New Roman" panose="02020603050405020304" pitchFamily="18" charset="0"/>
                          <a:cs typeface="Times New Roman" panose="02020603050405020304" pitchFamily="18" charset="0"/>
                        </a:rPr>
                        <a:t> + </a:t>
                      </a:r>
                      <a:r>
                        <a:rPr lang="en-US" sz="2400" b="0" i="1" dirty="0" smtClean="0">
                          <a:latin typeface="Times New Roman" panose="02020603050405020304" pitchFamily="18" charset="0"/>
                          <a:cs typeface="Times New Roman" panose="02020603050405020304" pitchFamily="18" charset="0"/>
                        </a:rPr>
                        <a:t>q</a:t>
                      </a:r>
                      <a:r>
                        <a:rPr lang="en-US" sz="2400" b="0" i="0" dirty="0" smtClean="0">
                          <a:latin typeface="Times New Roman" panose="02020603050405020304" pitchFamily="18" charset="0"/>
                          <a:cs typeface="Times New Roman" panose="02020603050405020304" pitchFamily="18" charset="0"/>
                        </a:rPr>
                        <a:t> = 180°.</a:t>
                      </a:r>
                    </a:p>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400" b="0" i="0" dirty="0" smtClean="0">
                          <a:latin typeface="Times New Roman" panose="02020603050405020304" pitchFamily="18" charset="0"/>
                          <a:cs typeface="Times New Roman" panose="02020603050405020304" pitchFamily="18" charset="0"/>
                        </a:rPr>
                        <a:t>An exterior angle of a cyclic quadrilateral is equal to the opposite</a:t>
                      </a:r>
                      <a:r>
                        <a:rPr lang="en-US" sz="2400" b="0" i="0" baseline="0" dirty="0" smtClean="0">
                          <a:latin typeface="Times New Roman" panose="02020603050405020304" pitchFamily="18" charset="0"/>
                          <a:cs typeface="Times New Roman" panose="02020603050405020304" pitchFamily="18" charset="0"/>
                        </a:rPr>
                        <a:t> </a:t>
                      </a:r>
                      <a:r>
                        <a:rPr lang="en-US" sz="2400" b="0" i="0" dirty="0" smtClean="0">
                          <a:latin typeface="Times New Roman" panose="02020603050405020304" pitchFamily="18" charset="0"/>
                          <a:cs typeface="Times New Roman" panose="02020603050405020304" pitchFamily="18" charset="0"/>
                        </a:rPr>
                        <a:t>interior angle.</a:t>
                      </a:r>
                    </a:p>
                  </a:txBody>
                  <a:tcPr marR="310896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p:sp>
        <p:nvSpPr>
          <p:cNvPr id="16" name="TextBox 15"/>
          <p:cNvSpPr txBox="1"/>
          <p:nvPr/>
        </p:nvSpPr>
        <p:spPr>
          <a:xfrm>
            <a:off x="7443174" y="1702549"/>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16.3</a:t>
            </a:r>
            <a:endParaRPr lang="en-US" dirty="0"/>
          </a:p>
        </p:txBody>
      </p:sp>
      <p:cxnSp>
        <p:nvCxnSpPr>
          <p:cNvPr id="22" name="Straight Arrow Connector 21"/>
          <p:cNvCxnSpPr/>
          <p:nvPr/>
        </p:nvCxnSpPr>
        <p:spPr>
          <a:xfrm flipH="1">
            <a:off x="3347864" y="2060848"/>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51060" y="4510861"/>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16.4</a:t>
            </a:r>
            <a:endParaRPr lang="en-US" dirty="0"/>
          </a:p>
        </p:txBody>
      </p:sp>
      <p:cxnSp>
        <p:nvCxnSpPr>
          <p:cNvPr id="24" name="Straight Arrow Connector 23"/>
          <p:cNvCxnSpPr/>
          <p:nvPr/>
        </p:nvCxnSpPr>
        <p:spPr>
          <a:xfrm flipH="1">
            <a:off x="3355751" y="4870901"/>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443173" y="6021288"/>
            <a:ext cx="1441420" cy="646331"/>
          </a:xfrm>
          <a:prstGeom prst="rect">
            <a:avLst/>
          </a:prstGeom>
          <a:solidFill>
            <a:srgbClr val="92D050"/>
          </a:solidFill>
        </p:spPr>
        <p:txBody>
          <a:bodyPr wrap="square" rtlCol="0">
            <a:spAutoFit/>
          </a:bodyPr>
          <a:lstStyle/>
          <a:p>
            <a:pPr algn="ctr"/>
            <a:r>
              <a:rPr lang="en-US" dirty="0" smtClean="0"/>
              <a:t>Mastery </a:t>
            </a:r>
            <a:br>
              <a:rPr lang="en-US" dirty="0" smtClean="0"/>
            </a:br>
            <a:r>
              <a:rPr lang="en-US" dirty="0" smtClean="0"/>
              <a:t>Lesson 16.4</a:t>
            </a:r>
            <a:endParaRPr lang="en-US" dirty="0"/>
          </a:p>
        </p:txBody>
      </p:sp>
      <p:cxnSp>
        <p:nvCxnSpPr>
          <p:cNvPr id="26" name="Straight Arrow Connector 25"/>
          <p:cNvCxnSpPr/>
          <p:nvPr/>
        </p:nvCxnSpPr>
        <p:spPr>
          <a:xfrm flipH="1">
            <a:off x="3347864" y="6453336"/>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30974" t="60500" r="51120" b="21651"/>
          <a:stretch/>
        </p:blipFill>
        <p:spPr>
          <a:xfrm>
            <a:off x="6012160" y="1484784"/>
            <a:ext cx="1152128" cy="1224136"/>
          </a:xfrm>
          <a:prstGeom prst="rect">
            <a:avLst/>
          </a:prstGeom>
        </p:spPr>
      </p:pic>
      <p:pic>
        <p:nvPicPr>
          <p:cNvPr id="5" name="Picture 4"/>
          <p:cNvPicPr>
            <a:picLocks noChangeAspect="1"/>
          </p:cNvPicPr>
          <p:nvPr/>
        </p:nvPicPr>
        <p:blipFill rotWithShape="1">
          <a:blip r:embed="rId5"/>
          <a:srcRect l="23140" t="25850" r="56715" b="54200"/>
          <a:stretch/>
        </p:blipFill>
        <p:spPr>
          <a:xfrm>
            <a:off x="5862603" y="3429000"/>
            <a:ext cx="1296144" cy="1368152"/>
          </a:xfrm>
          <a:prstGeom prst="rect">
            <a:avLst/>
          </a:prstGeom>
        </p:spPr>
      </p:pic>
      <p:pic>
        <p:nvPicPr>
          <p:cNvPr id="19" name="Picture 18"/>
          <p:cNvPicPr>
            <a:picLocks noChangeAspect="1"/>
          </p:cNvPicPr>
          <p:nvPr/>
        </p:nvPicPr>
        <p:blipFill rotWithShape="1">
          <a:blip r:embed="rId5"/>
          <a:srcRect l="23140" t="58278" r="59084" b="24800"/>
          <a:stretch/>
        </p:blipFill>
        <p:spPr>
          <a:xfrm>
            <a:off x="5948536" y="5229200"/>
            <a:ext cx="1143744" cy="1160512"/>
          </a:xfrm>
          <a:prstGeom prst="rect">
            <a:avLst/>
          </a:prstGeom>
        </p:spPr>
      </p:pic>
    </p:spTree>
    <p:extLst>
      <p:ext uri="{BB962C8B-B14F-4D97-AF65-F5344CB8AC3E}">
        <p14:creationId xmlns:p14="http://schemas.microsoft.com/office/powerpoint/2010/main" val="192428294"/>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526</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Knowledge Check</a:t>
            </a:r>
            <a:endParaRPr lang="en-GB" sz="3600" b="1" dirty="0" smtClean="0"/>
          </a:p>
        </p:txBody>
      </p:sp>
      <p:graphicFrame>
        <p:nvGraphicFramePr>
          <p:cNvPr id="12" name="Table 11"/>
          <p:cNvGraphicFramePr>
            <a:graphicFrameLocks noGrp="1"/>
          </p:cNvGraphicFramePr>
          <p:nvPr>
            <p:extLst>
              <p:ext uri="{D42A27DB-BD31-4B8C-83A1-F6EECF244321}">
                <p14:modId xmlns:p14="http://schemas.microsoft.com/office/powerpoint/2010/main" val="2822351505"/>
              </p:ext>
            </p:extLst>
          </p:nvPr>
        </p:nvGraphicFramePr>
        <p:xfrm>
          <a:off x="179511" y="1155928"/>
          <a:ext cx="8705081" cy="3855718"/>
        </p:xfrm>
        <a:graphic>
          <a:graphicData uri="http://schemas.openxmlformats.org/drawingml/2006/table">
            <a:tbl>
              <a:tblPr firstRow="1" bandRow="1">
                <a:effectLst/>
                <a:tableStyleId>{5940675A-B579-460E-94D1-54222C63F5DA}</a:tableStyleId>
              </a:tblPr>
              <a:tblGrid>
                <a:gridCol w="8705081"/>
              </a:tblGrid>
              <a:tr h="271290">
                <a:tc>
                  <a:txBody>
                    <a:bodyPr/>
                    <a:lstStyle/>
                    <a:p>
                      <a:r>
                        <a:rPr lang="en-US" sz="2000" b="1" i="0" dirty="0" smtClean="0">
                          <a:latin typeface="Arial" panose="020B0604020202020204" pitchFamily="34" charset="0"/>
                          <a:cs typeface="Arial" panose="020B0604020202020204" pitchFamily="34" charset="0"/>
                        </a:rPr>
                        <a:t>16 – Knowledge Check</a:t>
                      </a:r>
                      <a:endParaRPr lang="en-US" sz="2000" b="1" i="0" dirty="0">
                        <a:latin typeface="Arial" panose="020B0604020202020204" pitchFamily="34" charset="0"/>
                        <a:cs typeface="Arial" panose="020B0604020202020204" pitchFamily="34" charset="0"/>
                      </a:endParaRPr>
                    </a:p>
                  </a:txBody>
                  <a:tcPr marR="201168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r>
              <a:tr h="3459478">
                <a:tc>
                  <a:txBody>
                    <a:bodyPr/>
                    <a:lstStyle/>
                    <a:p>
                      <a:pPr marL="457200" marR="0" lvl="0" indent="-457200" algn="l" defTabSz="914400" rtl="0" eaLnBrk="1" fontAlgn="auto" latinLnBrk="0" hangingPunct="1">
                        <a:lnSpc>
                          <a:spcPct val="100000"/>
                        </a:lnSpc>
                        <a:spcBef>
                          <a:spcPts val="0"/>
                        </a:spcBef>
                        <a:spcAft>
                          <a:spcPts val="0"/>
                        </a:spcAft>
                        <a:buClrTx/>
                        <a:buSzTx/>
                        <a:buFont typeface="Webdings" panose="05030102010509060703" pitchFamily="18" charset="2"/>
                        <a:buChar char=""/>
                        <a:tabLst/>
                        <a:defRPr/>
                      </a:pPr>
                      <a:r>
                        <a:rPr lang="en-US" sz="2400" b="0" i="0" dirty="0" smtClean="0">
                          <a:latin typeface="Times New Roman" panose="02020603050405020304" pitchFamily="18" charset="0"/>
                          <a:cs typeface="Times New Roman" panose="02020603050405020304" pitchFamily="18" charset="0"/>
                        </a:rPr>
                        <a:t>AT is a tangent to the circle. AB is a chord.</a:t>
                      </a:r>
                      <a:br>
                        <a:rPr lang="en-US" sz="2400" b="0" i="0" dirty="0" smtClean="0">
                          <a:latin typeface="Times New Roman" panose="02020603050405020304" pitchFamily="18" charset="0"/>
                          <a:cs typeface="Times New Roman" panose="02020603050405020304" pitchFamily="18" charset="0"/>
                        </a:rPr>
                      </a:br>
                      <a:r>
                        <a:rPr lang="en-US" sz="2400" b="0" i="0" dirty="0" smtClean="0">
                          <a:latin typeface="Times New Roman" panose="02020603050405020304" pitchFamily="18" charset="0"/>
                          <a:cs typeface="Times New Roman" panose="02020603050405020304" pitchFamily="18" charset="0"/>
                        </a:rPr>
                        <a:t>Angle BAT is the angle between the tangent and the chord in one segment.</a:t>
                      </a:r>
                      <a:br>
                        <a:rPr lang="en-US" sz="2400" b="0" i="0" dirty="0" smtClean="0">
                          <a:latin typeface="Times New Roman" panose="02020603050405020304" pitchFamily="18" charset="0"/>
                          <a:cs typeface="Times New Roman" panose="02020603050405020304" pitchFamily="18" charset="0"/>
                        </a:rPr>
                      </a:br>
                      <a:r>
                        <a:rPr lang="en-US" sz="2400" b="0" i="0" dirty="0" smtClean="0">
                          <a:latin typeface="Times New Roman" panose="02020603050405020304" pitchFamily="18" charset="0"/>
                          <a:cs typeface="Times New Roman" panose="02020603050405020304" pitchFamily="18" charset="0"/>
                        </a:rPr>
                        <a:t>The other segment made by the chord AB contains angle ACB.</a:t>
                      </a:r>
                      <a:br>
                        <a:rPr lang="en-US" sz="2400" b="0" i="0" dirty="0" smtClean="0">
                          <a:latin typeface="Times New Roman" panose="02020603050405020304" pitchFamily="18" charset="0"/>
                          <a:cs typeface="Times New Roman" panose="02020603050405020304" pitchFamily="18" charset="0"/>
                        </a:rPr>
                      </a:br>
                      <a:r>
                        <a:rPr lang="en-US" sz="2400" b="0" i="0" dirty="0" smtClean="0">
                          <a:latin typeface="Times New Roman" panose="02020603050405020304" pitchFamily="18" charset="0"/>
                          <a:cs typeface="Times New Roman" panose="02020603050405020304" pitchFamily="18" charset="0"/>
                        </a:rPr>
                        <a:t>This is called the </a:t>
                      </a:r>
                      <a:r>
                        <a:rPr lang="en-US" sz="2400" b="1" i="0" dirty="0" smtClean="0">
                          <a:latin typeface="Times New Roman" panose="02020603050405020304" pitchFamily="18" charset="0"/>
                          <a:cs typeface="Times New Roman" panose="02020603050405020304" pitchFamily="18" charset="0"/>
                        </a:rPr>
                        <a:t>alternate segment</a:t>
                      </a:r>
                      <a:r>
                        <a:rPr lang="en-US" sz="2400" b="0" i="0" dirty="0" smtClean="0">
                          <a:latin typeface="Times New Roman" panose="02020603050405020304" pitchFamily="18" charset="0"/>
                          <a:cs typeface="Times New Roman" panose="02020603050405020304" pitchFamily="18" charset="0"/>
                        </a:rPr>
                        <a:t>.</a:t>
                      </a:r>
                      <a:br>
                        <a:rPr lang="en-US" sz="2400" b="0" i="0" dirty="0" smtClean="0">
                          <a:latin typeface="Times New Roman" panose="02020603050405020304" pitchFamily="18" charset="0"/>
                          <a:cs typeface="Times New Roman" panose="02020603050405020304" pitchFamily="18" charset="0"/>
                        </a:rPr>
                      </a:br>
                      <a:r>
                        <a:rPr lang="en-US" sz="2400" b="0" i="0" dirty="0" smtClean="0">
                          <a:latin typeface="Times New Roman" panose="02020603050405020304" pitchFamily="18" charset="0"/>
                          <a:cs typeface="Times New Roman" panose="02020603050405020304" pitchFamily="18" charset="0"/>
                        </a:rPr>
                        <a:t>The angle between the tangent and the chord is equal to the angle</a:t>
                      </a:r>
                      <a:r>
                        <a:rPr lang="en-US" sz="2400" b="0" i="0" baseline="0" dirty="0" smtClean="0">
                          <a:latin typeface="Times New Roman" panose="02020603050405020304" pitchFamily="18" charset="0"/>
                          <a:cs typeface="Times New Roman" panose="02020603050405020304" pitchFamily="18" charset="0"/>
                        </a:rPr>
                        <a:t> </a:t>
                      </a:r>
                      <a:r>
                        <a:rPr lang="en-US" sz="2400" b="0" i="0" dirty="0" smtClean="0">
                          <a:latin typeface="Times New Roman" panose="02020603050405020304" pitchFamily="18" charset="0"/>
                          <a:cs typeface="Times New Roman" panose="02020603050405020304" pitchFamily="18" charset="0"/>
                        </a:rPr>
                        <a:t>in the alternate segment</a:t>
                      </a:r>
                    </a:p>
                  </a:txBody>
                  <a:tcPr marR="2011680"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bg1"/>
                    </a:solidFill>
                  </a:tcPr>
                </a:tc>
              </a:tr>
            </a:tbl>
          </a:graphicData>
        </a:graphic>
      </p:graphicFrame>
      <p:sp>
        <p:nvSpPr>
          <p:cNvPr id="16" name="TextBox 15"/>
          <p:cNvSpPr txBox="1"/>
          <p:nvPr/>
        </p:nvSpPr>
        <p:spPr>
          <a:xfrm>
            <a:off x="7443174" y="1702549"/>
            <a:ext cx="1441420" cy="646331"/>
          </a:xfrm>
          <a:prstGeom prst="rect">
            <a:avLst/>
          </a:prstGeom>
          <a:solidFill>
            <a:srgbClr val="92D050"/>
          </a:solidFill>
        </p:spPr>
        <p:txBody>
          <a:bodyPr wrap="none" rtlCol="0">
            <a:spAutoFit/>
          </a:bodyPr>
          <a:lstStyle/>
          <a:p>
            <a:pPr algn="ctr"/>
            <a:r>
              <a:rPr lang="en-US" dirty="0" smtClean="0"/>
              <a:t>Mastery </a:t>
            </a:r>
            <a:br>
              <a:rPr lang="en-US" dirty="0" smtClean="0"/>
            </a:br>
            <a:r>
              <a:rPr lang="en-US" dirty="0" smtClean="0"/>
              <a:t>Lesson 16.4</a:t>
            </a:r>
            <a:endParaRPr lang="en-US" dirty="0"/>
          </a:p>
        </p:txBody>
      </p:sp>
      <p:cxnSp>
        <p:nvCxnSpPr>
          <p:cNvPr id="22" name="Straight Arrow Connector 21"/>
          <p:cNvCxnSpPr/>
          <p:nvPr/>
        </p:nvCxnSpPr>
        <p:spPr>
          <a:xfrm flipH="1">
            <a:off x="3347864" y="2060848"/>
            <a:ext cx="4176464"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23140" t="42650" r="55596" b="41600"/>
          <a:stretch/>
        </p:blipFill>
        <p:spPr>
          <a:xfrm>
            <a:off x="6746763" y="2475896"/>
            <a:ext cx="2140899" cy="1690185"/>
          </a:xfrm>
          <a:prstGeom prst="rect">
            <a:avLst/>
          </a:prstGeom>
        </p:spPr>
      </p:pic>
      <p:sp>
        <p:nvSpPr>
          <p:cNvPr id="6" name="Rectangle 5"/>
          <p:cNvSpPr/>
          <p:nvPr/>
        </p:nvSpPr>
        <p:spPr>
          <a:xfrm>
            <a:off x="195350" y="4725144"/>
            <a:ext cx="8409097" cy="1938992"/>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Look back at this unit.</a:t>
            </a:r>
          </a:p>
          <a:p>
            <a:r>
              <a:rPr lang="en-US" sz="2400" dirty="0">
                <a:latin typeface="Times New Roman" panose="02020603050405020304" pitchFamily="18" charset="0"/>
                <a:cs typeface="Times New Roman" panose="02020603050405020304" pitchFamily="18" charset="0"/>
              </a:rPr>
              <a:t>Which lesson did you like most? Write a sentence to explain why.</a:t>
            </a:r>
          </a:p>
          <a:p>
            <a:r>
              <a:rPr lang="en-US" sz="2400" dirty="0">
                <a:latin typeface="Times New Roman" panose="02020603050405020304" pitchFamily="18" charset="0"/>
                <a:cs typeface="Times New Roman" panose="02020603050405020304" pitchFamily="18" charset="0"/>
              </a:rPr>
              <a:t>Which lesson did you like least? Write a sentence to explain why.</a:t>
            </a:r>
          </a:p>
          <a:p>
            <a:r>
              <a:rPr lang="en-US" sz="2400" dirty="0">
                <a:latin typeface="Times New Roman" panose="02020603050405020304" pitchFamily="18" charset="0"/>
                <a:cs typeface="Times New Roman" panose="02020603050405020304" pitchFamily="18" charset="0"/>
              </a:rPr>
              <a:t>Begin your sentence with: I liked </a:t>
            </a:r>
            <a:r>
              <a:rPr lang="en-US" sz="2400" dirty="0" smtClean="0">
                <a:latin typeface="Times New Roman" panose="02020603050405020304" pitchFamily="18" charset="0"/>
                <a:cs typeface="Times New Roman" panose="02020603050405020304" pitchFamily="18" charset="0"/>
              </a:rPr>
              <a:t>lesson ____ most/least because _____</a:t>
            </a:r>
            <a:endParaRPr lang="en-US" sz="2400" dirty="0">
              <a:latin typeface="Times New Roman" panose="02020603050405020304" pitchFamily="18" charset="0"/>
              <a:cs typeface="Times New Roman" panose="02020603050405020304" pitchFamily="18" charset="0"/>
            </a:endParaRPr>
          </a:p>
        </p:txBody>
      </p:sp>
      <p:sp>
        <p:nvSpPr>
          <p:cNvPr id="17" name="Flowchart: Delay 16"/>
          <p:cNvSpPr/>
          <p:nvPr/>
        </p:nvSpPr>
        <p:spPr>
          <a:xfrm flipH="1">
            <a:off x="8604446" y="4725144"/>
            <a:ext cx="360041" cy="2016224"/>
          </a:xfrm>
          <a:prstGeom prst="flowChartDelay">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Reflect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050037"/>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527</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graphicFrame>
        <p:nvGraphicFramePr>
          <p:cNvPr id="14" name="Table 13"/>
          <p:cNvGraphicFramePr>
            <a:graphicFrameLocks noGrp="1"/>
          </p:cNvGraphicFramePr>
          <p:nvPr>
            <p:extLst>
              <p:ext uri="{D42A27DB-BD31-4B8C-83A1-F6EECF244321}">
                <p14:modId xmlns:p14="http://schemas.microsoft.com/office/powerpoint/2010/main" val="3420425090"/>
              </p:ext>
            </p:extLst>
          </p:nvPr>
        </p:nvGraphicFramePr>
        <p:xfrm>
          <a:off x="251518" y="1196360"/>
          <a:ext cx="8568952" cy="792480"/>
        </p:xfrm>
        <a:graphic>
          <a:graphicData uri="http://schemas.openxmlformats.org/drawingml/2006/table">
            <a:tbl>
              <a:tblPr firstRow="1" bandRow="1">
                <a:effectLst/>
                <a:tableStyleId>{5940675A-B579-460E-94D1-54222C63F5DA}</a:tableStyleId>
              </a:tblPr>
              <a:tblGrid>
                <a:gridCol w="2520282"/>
                <a:gridCol w="6048670"/>
              </a:tblGrid>
              <a:tr h="520686">
                <a:tc>
                  <a:txBody>
                    <a:bodyPr/>
                    <a:lstStyle/>
                    <a:p>
                      <a:pPr marL="0" indent="0">
                        <a:buFont typeface="Arial" panose="020B0604020202020204" pitchFamily="34" charset="0"/>
                        <a:buNone/>
                      </a:pPr>
                      <a:r>
                        <a:rPr lang="en-US" sz="2400" b="1" dirty="0" smtClean="0">
                          <a:latin typeface="Arial" panose="020B0604020202020204" pitchFamily="34" charset="0"/>
                          <a:cs typeface="Arial" panose="020B0604020202020204" pitchFamily="34" charset="0"/>
                        </a:rPr>
                        <a:t>16 – Unit Test</a:t>
                      </a:r>
                      <a:endParaRPr lang="en-US" sz="23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c>
                  <a:txBody>
                    <a:bodyPr/>
                    <a:lstStyle/>
                    <a:p>
                      <a:pPr marL="0" indent="0">
                        <a:buFont typeface="Arial" panose="020B0604020202020204" pitchFamily="34" charset="0"/>
                        <a:buNone/>
                      </a:pPr>
                      <a:r>
                        <a:rPr lang="en-US" sz="2300" dirty="0" smtClean="0">
                          <a:latin typeface="Arial" panose="020B0604020202020204" pitchFamily="34" charset="0"/>
                          <a:cs typeface="Arial" panose="020B0604020202020204" pitchFamily="34" charset="0"/>
                        </a:rPr>
                        <a:t>Log how you did on your Student Progression Chart.</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3">
                        <a:lumMod val="60000"/>
                        <a:lumOff val="40000"/>
                      </a:schemeClr>
                    </a:solidFill>
                  </a:tcPr>
                </a:tc>
              </a:tr>
            </a:tbl>
          </a:graphicData>
        </a:graphic>
      </p:graphicFrame>
      <p:sp>
        <p:nvSpPr>
          <p:cNvPr id="15" name="Rectangle 14"/>
          <p:cNvSpPr/>
          <p:nvPr/>
        </p:nvSpPr>
        <p:spPr>
          <a:xfrm>
            <a:off x="5580112" y="1988840"/>
            <a:ext cx="3200036" cy="456043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1520" y="2060848"/>
            <a:ext cx="5215333" cy="4708981"/>
          </a:xfrm>
          <a:prstGeom prst="rect">
            <a:avLst/>
          </a:prstGeom>
        </p:spPr>
        <p:txBody>
          <a:bodyPr wrap="square">
            <a:spAutoFit/>
          </a:bodyPr>
          <a:lstStyle/>
          <a:p>
            <a:pPr marL="457200" indent="-457200">
              <a:buClr>
                <a:srgbClr val="C00000"/>
              </a:buClr>
              <a:buFont typeface="+mj-lt"/>
              <a:buAutoNum type="arabicPeriod"/>
              <a:tabLst>
                <a:tab pos="4972050" algn="r"/>
              </a:tabLst>
            </a:pPr>
            <a:r>
              <a:rPr lang="en-US" sz="2500" dirty="0" smtClean="0"/>
              <a:t>O </a:t>
            </a:r>
            <a:r>
              <a:rPr lang="en-US" sz="2500" dirty="0"/>
              <a:t>is the centre of a circle. ABC is a straight line. Angle OBC = 146°.</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000" dirty="0"/>
              <a:t/>
            </a:r>
            <a:br>
              <a:rPr lang="en-US" sz="2000" dirty="0"/>
            </a:br>
            <a:r>
              <a:rPr lang="en-US" sz="2500" dirty="0"/>
              <a:t/>
            </a:r>
            <a:br>
              <a:rPr lang="en-US" sz="2500" dirty="0"/>
            </a:br>
            <a:r>
              <a:rPr lang="en-US" sz="2500" dirty="0"/>
              <a:t/>
            </a:r>
            <a:br>
              <a:rPr lang="en-US" sz="2500" dirty="0"/>
            </a:br>
            <a:r>
              <a:rPr lang="en-US" sz="2500" dirty="0"/>
              <a:t>Work out the size of angle AOB. Give reasons for each step in your working. </a:t>
            </a:r>
            <a:r>
              <a:rPr lang="en-US" sz="2500" dirty="0" smtClean="0"/>
              <a:t>	</a:t>
            </a:r>
            <a:r>
              <a:rPr lang="en-US" sz="2500" b="1" dirty="0" smtClean="0"/>
              <a:t>(</a:t>
            </a:r>
            <a:r>
              <a:rPr lang="en-US" sz="2500" b="1" dirty="0"/>
              <a:t>4 marks)</a:t>
            </a:r>
          </a:p>
        </p:txBody>
      </p:sp>
      <p:pic>
        <p:nvPicPr>
          <p:cNvPr id="19" name="Picture 1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2016264"/>
            <a:ext cx="548640" cy="548640"/>
          </a:xfrm>
          <a:prstGeom prst="rect">
            <a:avLst/>
          </a:prstGeom>
        </p:spPr>
      </p:pic>
      <p:pic>
        <p:nvPicPr>
          <p:cNvPr id="4" name="Picture 3"/>
          <p:cNvPicPr>
            <a:picLocks noChangeAspect="1"/>
          </p:cNvPicPr>
          <p:nvPr/>
        </p:nvPicPr>
        <p:blipFill rotWithShape="1">
          <a:blip r:embed="rId5"/>
          <a:srcRect l="18663" t="35300" r="42166" b="40550"/>
          <a:stretch/>
        </p:blipFill>
        <p:spPr>
          <a:xfrm>
            <a:off x="1398218" y="3321941"/>
            <a:ext cx="3137032" cy="2061480"/>
          </a:xfrm>
          <a:prstGeom prst="rect">
            <a:avLst/>
          </a:prstGeom>
        </p:spPr>
      </p:pic>
    </p:spTree>
    <p:extLst>
      <p:ext uri="{BB962C8B-B14F-4D97-AF65-F5344CB8AC3E}">
        <p14:creationId xmlns:p14="http://schemas.microsoft.com/office/powerpoint/2010/main" val="2425453953"/>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502</a:t>
            </a:r>
            <a:endParaRPr lang="en-GB" sz="1400" b="1" dirty="0">
              <a:latin typeface="Calibri" panose="020F0502020204030204" pitchFamily="34" charset="0"/>
            </a:endParaRPr>
          </a:p>
        </p:txBody>
      </p:sp>
      <p:sp>
        <p:nvSpPr>
          <p:cNvPr id="3" name="Rectangle 2"/>
          <p:cNvSpPr/>
          <p:nvPr/>
        </p:nvSpPr>
        <p:spPr>
          <a:xfrm>
            <a:off x="251519" y="1196752"/>
            <a:ext cx="8568953" cy="834074"/>
          </a:xfrm>
          <a:prstGeom prst="rect">
            <a:avLst/>
          </a:prstGeom>
        </p:spPr>
        <p:txBody>
          <a:bodyPr wrap="square">
            <a:spAutoFit/>
          </a:bodyPr>
          <a:lstStyle/>
          <a:p>
            <a:pPr marL="457200" indent="-457200">
              <a:buClr>
                <a:srgbClr val="C00000"/>
              </a:buClr>
              <a:buFont typeface="+mj-lt"/>
              <a:buAutoNum type="arabicPeriod" startAt="3"/>
              <a:tabLst>
                <a:tab pos="914400" algn="l"/>
              </a:tabLst>
            </a:pPr>
            <a:r>
              <a:rPr lang="en-US" sz="2410" b="1" dirty="0" smtClean="0">
                <a:solidFill>
                  <a:srgbClr val="C00000"/>
                </a:solidFill>
                <a:latin typeface="Arial" panose="020B0604020202020204" pitchFamily="34" charset="0"/>
                <a:cs typeface="Arial" panose="020B0604020202020204" pitchFamily="34" charset="0"/>
              </a:rPr>
              <a:t>Reasoning</a:t>
            </a:r>
            <a:r>
              <a:rPr lang="en-US" sz="2410" dirty="0" smtClean="0">
                <a:solidFill>
                  <a:srgbClr val="C00000"/>
                </a:solidFill>
                <a:latin typeface="Arial" panose="020B0604020202020204" pitchFamily="34" charset="0"/>
                <a:cs typeface="Arial" panose="020B0604020202020204" pitchFamily="34" charset="0"/>
              </a:rPr>
              <a:t> </a:t>
            </a:r>
            <a:r>
              <a:rPr lang="en-US" sz="2410" dirty="0" smtClean="0">
                <a:latin typeface="Arial" panose="020B0604020202020204" pitchFamily="34" charset="0"/>
                <a:cs typeface="Arial" panose="020B0604020202020204" pitchFamily="34" charset="0"/>
              </a:rPr>
              <a:t>– Each diagram shows a circle with centre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Q. Work out the size of each angle marked with a letter.</a:t>
            </a:r>
            <a:endParaRPr lang="pl-PL" sz="241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19289" t="40813" r="16137" b="31625"/>
          <a:stretch/>
        </p:blipFill>
        <p:spPr>
          <a:xfrm>
            <a:off x="287797" y="2005147"/>
            <a:ext cx="8532675" cy="2185201"/>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43840" y="1196752"/>
            <a:ext cx="548640" cy="548640"/>
          </a:xfrm>
          <a:prstGeom prst="rect">
            <a:avLst/>
          </a:prstGeom>
        </p:spPr>
      </p:pic>
      <p:sp>
        <p:nvSpPr>
          <p:cNvPr id="11" name="Rectangle 10"/>
          <p:cNvSpPr/>
          <p:nvPr/>
        </p:nvSpPr>
        <p:spPr>
          <a:xfrm>
            <a:off x="251519" y="4329846"/>
            <a:ext cx="8568953" cy="226750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3595455" y="5817458"/>
            <a:ext cx="5153009"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Q3a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a:t>
            </a:r>
            <a:r>
              <a:rPr lang="en-US" sz="2000" dirty="0" smtClean="0">
                <a:solidFill>
                  <a:schemeClr val="tx1"/>
                </a:solidFill>
                <a:latin typeface="Arial" panose="020B0604020202020204" pitchFamily="34" charset="0"/>
                <a:cs typeface="Arial" panose="020B0604020202020204" pitchFamily="34" charset="0"/>
              </a:rPr>
              <a:t>– Two sides of this triangle are radii of the circle. What sort of triangle is it.</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142295"/>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sp>
        <p:nvSpPr>
          <p:cNvPr id="16" name="Rectangle 15"/>
          <p:cNvSpPr/>
          <p:nvPr/>
        </p:nvSpPr>
        <p:spPr>
          <a:xfrm>
            <a:off x="251520" y="1240299"/>
            <a:ext cx="5215333" cy="5478423"/>
          </a:xfrm>
          <a:prstGeom prst="rect">
            <a:avLst/>
          </a:prstGeom>
        </p:spPr>
        <p:txBody>
          <a:bodyPr wrap="square">
            <a:spAutoFit/>
          </a:bodyPr>
          <a:lstStyle/>
          <a:p>
            <a:pPr marL="457200" indent="-457200">
              <a:buClr>
                <a:srgbClr val="C00000"/>
              </a:buClr>
              <a:buFont typeface="+mj-lt"/>
              <a:buAutoNum type="arabicPeriod" startAt="2"/>
              <a:tabLst>
                <a:tab pos="4972050" algn="r"/>
              </a:tabLst>
            </a:pPr>
            <a:r>
              <a:rPr lang="en-US" sz="2500" b="1" dirty="0">
                <a:solidFill>
                  <a:srgbClr val="C00000"/>
                </a:solidFill>
              </a:rPr>
              <a:t>Reasoning</a:t>
            </a:r>
            <a:r>
              <a:rPr lang="en-US" sz="2500" dirty="0">
                <a:solidFill>
                  <a:srgbClr val="C00000"/>
                </a:solidFill>
              </a:rPr>
              <a:t> </a:t>
            </a:r>
            <a:r>
              <a:rPr lang="en-US" sz="2500" dirty="0" smtClean="0"/>
              <a:t>O </a:t>
            </a:r>
            <a:r>
              <a:rPr lang="en-US" sz="2500" dirty="0"/>
              <a:t>is the centre of a circle. AT is a tangent and AB is a </a:t>
            </a:r>
            <a:r>
              <a:rPr lang="en-US" sz="2500" dirty="0" smtClean="0"/>
              <a:t>chord.</a:t>
            </a:r>
            <a:br>
              <a:rPr lang="en-US" sz="2500" dirty="0" smtClean="0"/>
            </a:br>
            <a:r>
              <a:rPr lang="en-US" sz="2500" dirty="0" smtClean="0"/>
              <a:t>Angle </a:t>
            </a:r>
            <a:r>
              <a:rPr lang="en-US" sz="2500" dirty="0"/>
              <a:t>AOB = 124°.</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Work out the size of angle </a:t>
            </a:r>
            <a:r>
              <a:rPr lang="en-US" sz="2500" dirty="0" smtClean="0"/>
              <a:t>BAT.</a:t>
            </a:r>
            <a:br>
              <a:rPr lang="en-US" sz="2500" dirty="0" smtClean="0"/>
            </a:br>
            <a:r>
              <a:rPr lang="en-US" sz="2500" dirty="0" smtClean="0"/>
              <a:t>Give </a:t>
            </a:r>
            <a:r>
              <a:rPr lang="en-US" sz="2500" dirty="0"/>
              <a:t>reasons for each step in your working</a:t>
            </a:r>
            <a:r>
              <a:rPr lang="en-US" sz="2500" dirty="0" smtClean="0"/>
              <a:t>.	</a:t>
            </a:r>
            <a:r>
              <a:rPr lang="en-US" sz="2500" b="1" dirty="0" smtClean="0"/>
              <a:t>(4 marks)</a:t>
            </a:r>
            <a:endParaRPr lang="en-US" sz="2500" b="1" dirty="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29855" t="33201" r="26498" b="40550"/>
          <a:stretch/>
        </p:blipFill>
        <p:spPr>
          <a:xfrm>
            <a:off x="1070776" y="2945180"/>
            <a:ext cx="3861264" cy="2475168"/>
          </a:xfrm>
          <a:prstGeom prst="rect">
            <a:avLst/>
          </a:prstGeom>
        </p:spPr>
      </p:pic>
    </p:spTree>
    <p:extLst>
      <p:ext uri="{BB962C8B-B14F-4D97-AF65-F5344CB8AC3E}">
        <p14:creationId xmlns:p14="http://schemas.microsoft.com/office/powerpoint/2010/main" val="1156676040"/>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sp>
        <p:nvSpPr>
          <p:cNvPr id="16" name="Rectangle 15"/>
          <p:cNvSpPr/>
          <p:nvPr/>
        </p:nvSpPr>
        <p:spPr>
          <a:xfrm>
            <a:off x="251520" y="1240299"/>
            <a:ext cx="5215333" cy="3170099"/>
          </a:xfrm>
          <a:prstGeom prst="rect">
            <a:avLst/>
          </a:prstGeom>
        </p:spPr>
        <p:txBody>
          <a:bodyPr wrap="square">
            <a:spAutoFit/>
          </a:bodyPr>
          <a:lstStyle/>
          <a:p>
            <a:pPr marL="457200" indent="-457200">
              <a:buClr>
                <a:srgbClr val="C00000"/>
              </a:buClr>
              <a:buFont typeface="+mj-lt"/>
              <a:buAutoNum type="arabicPeriod" startAt="3"/>
              <a:tabLst>
                <a:tab pos="4972050" algn="r"/>
              </a:tabLst>
            </a:pPr>
            <a:r>
              <a:rPr lang="en-US" sz="2500" dirty="0" smtClean="0"/>
              <a:t>O </a:t>
            </a:r>
            <a:r>
              <a:rPr lang="en-US" sz="2500" dirty="0"/>
              <a:t>is the centre of a circle with radius 8 </a:t>
            </a:r>
            <a:r>
              <a:rPr lang="en-US" sz="2500" dirty="0" smtClean="0"/>
              <a:t>cm.</a:t>
            </a:r>
            <a:br>
              <a:rPr lang="en-US" sz="2500" dirty="0" smtClean="0"/>
            </a:br>
            <a:r>
              <a:rPr lang="en-US" sz="2500" dirty="0" smtClean="0"/>
              <a:t>AB </a:t>
            </a:r>
            <a:r>
              <a:rPr lang="en-US" sz="2500" dirty="0"/>
              <a:t>is a chord with length </a:t>
            </a:r>
            <a:r>
              <a:rPr lang="en-US" sz="2500" dirty="0" smtClean="0"/>
              <a:t>10cm.</a:t>
            </a:r>
            <a:br>
              <a:rPr lang="en-US" sz="2500" dirty="0" smtClean="0"/>
            </a:br>
            <a:r>
              <a:rPr lang="en-US" sz="2500" dirty="0" smtClean="0"/>
              <a:t>M </a:t>
            </a:r>
            <a:r>
              <a:rPr lang="en-US" sz="2500" dirty="0"/>
              <a:t>is the midpoint of AB. </a:t>
            </a:r>
            <a:endParaRPr lang="en-US" sz="2500" dirty="0" smtClean="0"/>
          </a:p>
          <a:p>
            <a:pPr marL="914400" lvl="1" indent="-457200">
              <a:buClr>
                <a:srgbClr val="C00000"/>
              </a:buClr>
              <a:buFont typeface="+mj-lt"/>
              <a:buAutoNum type="alphaLcPeriod"/>
              <a:tabLst>
                <a:tab pos="4972050" algn="r"/>
              </a:tabLst>
            </a:pPr>
            <a:r>
              <a:rPr lang="en-US" sz="2500" dirty="0" smtClean="0"/>
              <a:t>Write </a:t>
            </a:r>
            <a:r>
              <a:rPr lang="en-US" sz="2500" dirty="0"/>
              <a:t>down the size of angle OMB. </a:t>
            </a:r>
            <a:endParaRPr lang="en-US" sz="2500" dirty="0" smtClean="0"/>
          </a:p>
          <a:p>
            <a:pPr marL="914400" lvl="1" indent="-457200">
              <a:buClr>
                <a:srgbClr val="C00000"/>
              </a:buClr>
              <a:buFont typeface="+mj-lt"/>
              <a:buAutoNum type="alphaLcPeriod"/>
              <a:tabLst>
                <a:tab pos="4972050" algn="r"/>
              </a:tabLst>
            </a:pPr>
            <a:r>
              <a:rPr lang="en-US" sz="2500" dirty="0" smtClean="0"/>
              <a:t>Work </a:t>
            </a:r>
            <a:r>
              <a:rPr lang="en-US" sz="2500" dirty="0"/>
              <a:t>out the length of OM (to 1 </a:t>
            </a:r>
            <a:r>
              <a:rPr lang="en-US" sz="2500" dirty="0" err="1"/>
              <a:t>d.p</a:t>
            </a:r>
            <a:r>
              <a:rPr lang="en-US" sz="2500" dirty="0" err="1" smtClean="0"/>
              <a:t>.</a:t>
            </a:r>
            <a:r>
              <a:rPr lang="en-US" sz="2500" dirty="0" smtClean="0"/>
              <a:t>)</a:t>
            </a:r>
            <a:r>
              <a:rPr lang="en-US" sz="2500" b="1" dirty="0" smtClean="0"/>
              <a:t>)	(2 marks)</a:t>
            </a:r>
            <a:endParaRPr lang="en-US" sz="2500" b="1" dirty="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3" name="Picture 2"/>
          <p:cNvPicPr>
            <a:picLocks noChangeAspect="1"/>
          </p:cNvPicPr>
          <p:nvPr/>
        </p:nvPicPr>
        <p:blipFill rotWithShape="1">
          <a:blip r:embed="rId5"/>
          <a:srcRect l="33212" t="57350" r="39928" b="17450"/>
          <a:stretch/>
        </p:blipFill>
        <p:spPr>
          <a:xfrm>
            <a:off x="1783632" y="4441678"/>
            <a:ext cx="2151108" cy="2151108"/>
          </a:xfrm>
          <a:prstGeom prst="rect">
            <a:avLst/>
          </a:prstGeom>
        </p:spPr>
      </p:pic>
    </p:spTree>
    <p:extLst>
      <p:ext uri="{BB962C8B-B14F-4D97-AF65-F5344CB8AC3E}">
        <p14:creationId xmlns:p14="http://schemas.microsoft.com/office/powerpoint/2010/main" val="1716291018"/>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sp>
        <p:nvSpPr>
          <p:cNvPr id="16" name="Rectangle 15"/>
          <p:cNvSpPr/>
          <p:nvPr/>
        </p:nvSpPr>
        <p:spPr>
          <a:xfrm>
            <a:off x="251520" y="1240299"/>
            <a:ext cx="5215333" cy="5478423"/>
          </a:xfrm>
          <a:prstGeom prst="rect">
            <a:avLst/>
          </a:prstGeom>
        </p:spPr>
        <p:txBody>
          <a:bodyPr wrap="square">
            <a:spAutoFit/>
          </a:bodyPr>
          <a:lstStyle/>
          <a:p>
            <a:pPr marL="457200" indent="-457200">
              <a:buClr>
                <a:srgbClr val="C00000"/>
              </a:buClr>
              <a:buFont typeface="+mj-lt"/>
              <a:buAutoNum type="arabicPeriod" startAt="4"/>
              <a:tabLst>
                <a:tab pos="4972050" algn="r"/>
              </a:tabLst>
            </a:pPr>
            <a:r>
              <a:rPr lang="en-US" sz="2500" b="1" dirty="0">
                <a:solidFill>
                  <a:srgbClr val="C00000"/>
                </a:solidFill>
              </a:rPr>
              <a:t>Reasoning</a:t>
            </a:r>
            <a:r>
              <a:rPr lang="en-US" sz="2500" dirty="0">
                <a:solidFill>
                  <a:srgbClr val="C00000"/>
                </a:solidFill>
              </a:rPr>
              <a:t> </a:t>
            </a:r>
            <a:r>
              <a:rPr lang="en-US" sz="2500" dirty="0" smtClean="0"/>
              <a:t>O </a:t>
            </a:r>
            <a:r>
              <a:rPr lang="en-US" sz="2500" dirty="0"/>
              <a:t>is the centre of a </a:t>
            </a:r>
            <a:r>
              <a:rPr lang="en-US" sz="2500" dirty="0" smtClean="0"/>
              <a:t>circle.</a:t>
            </a:r>
            <a:br>
              <a:rPr lang="en-US" sz="2500" dirty="0" smtClean="0"/>
            </a:br>
            <a:r>
              <a:rPr lang="en-US" sz="2500" dirty="0" smtClean="0"/>
              <a:t>A</a:t>
            </a:r>
            <a:r>
              <a:rPr lang="en-US" sz="2500" dirty="0"/>
              <a:t>, B, C and D are points on the circumference of the circle. Angle BCD = 110°.</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
            </a:r>
            <a:br>
              <a:rPr lang="en-US" sz="2500" dirty="0"/>
            </a:br>
            <a:r>
              <a:rPr lang="en-US" sz="2500" dirty="0"/>
              <a:t>Work out the size of angle </a:t>
            </a:r>
            <a:r>
              <a:rPr lang="en-US" sz="2500" dirty="0" smtClean="0"/>
              <a:t>BOD.</a:t>
            </a:r>
            <a:br>
              <a:rPr lang="en-US" sz="2500" dirty="0" smtClean="0"/>
            </a:br>
            <a:r>
              <a:rPr lang="en-US" sz="2500" dirty="0" smtClean="0"/>
              <a:t>Give </a:t>
            </a:r>
            <a:r>
              <a:rPr lang="en-US" sz="2500" dirty="0"/>
              <a:t>reasons for each step in your working</a:t>
            </a:r>
            <a:r>
              <a:rPr lang="en-US" sz="2500" dirty="0" smtClean="0"/>
              <a:t>.	</a:t>
            </a:r>
            <a:r>
              <a:rPr lang="en-US" sz="2500" b="1" dirty="0" smtClean="0"/>
              <a:t>(3 marks)</a:t>
            </a:r>
            <a:endParaRPr lang="en-US" sz="2500" b="1" dirty="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22021" t="48950" r="47761" b="22700"/>
          <a:stretch/>
        </p:blipFill>
        <p:spPr>
          <a:xfrm>
            <a:off x="1775228" y="3242665"/>
            <a:ext cx="2169101" cy="2169101"/>
          </a:xfrm>
          <a:prstGeom prst="rect">
            <a:avLst/>
          </a:prstGeom>
        </p:spPr>
      </p:pic>
    </p:spTree>
    <p:extLst>
      <p:ext uri="{BB962C8B-B14F-4D97-AF65-F5344CB8AC3E}">
        <p14:creationId xmlns:p14="http://schemas.microsoft.com/office/powerpoint/2010/main" val="2675255053"/>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sp>
        <p:nvSpPr>
          <p:cNvPr id="16" name="Rectangle 15"/>
          <p:cNvSpPr/>
          <p:nvPr/>
        </p:nvSpPr>
        <p:spPr>
          <a:xfrm>
            <a:off x="251520" y="1240299"/>
            <a:ext cx="5215333" cy="5170646"/>
          </a:xfrm>
          <a:prstGeom prst="rect">
            <a:avLst/>
          </a:prstGeom>
        </p:spPr>
        <p:txBody>
          <a:bodyPr wrap="square">
            <a:spAutoFit/>
          </a:bodyPr>
          <a:lstStyle/>
          <a:p>
            <a:pPr marL="457200" indent="-457200">
              <a:buClr>
                <a:srgbClr val="C00000"/>
              </a:buClr>
              <a:buFont typeface="+mj-lt"/>
              <a:buAutoNum type="arabicPeriod" startAt="5"/>
              <a:tabLst>
                <a:tab pos="4972050" algn="r"/>
              </a:tabLst>
            </a:pPr>
            <a:r>
              <a:rPr lang="en-US" sz="2200" b="1" dirty="0">
                <a:solidFill>
                  <a:srgbClr val="C00000"/>
                </a:solidFill>
              </a:rPr>
              <a:t>Reasoning</a:t>
            </a:r>
            <a:r>
              <a:rPr lang="en-US" sz="2200" dirty="0">
                <a:solidFill>
                  <a:srgbClr val="C00000"/>
                </a:solidFill>
              </a:rPr>
              <a:t> </a:t>
            </a:r>
            <a:r>
              <a:rPr lang="en-US" sz="2200" dirty="0" smtClean="0"/>
              <a:t>O </a:t>
            </a:r>
            <a:r>
              <a:rPr lang="en-US" sz="2200" dirty="0"/>
              <a:t>is the centre of a </a:t>
            </a:r>
            <a:r>
              <a:rPr lang="en-US" sz="2200" dirty="0" smtClean="0"/>
              <a:t>circle. A</a:t>
            </a:r>
            <a:r>
              <a:rPr lang="en-US" sz="2200" dirty="0"/>
              <a:t>, B, C and D </a:t>
            </a:r>
            <a:r>
              <a:rPr lang="en-US" sz="2200" dirty="0" smtClean="0"/>
              <a:t/>
            </a:r>
            <a:br>
              <a:rPr lang="en-US" sz="2200" dirty="0" smtClean="0"/>
            </a:br>
            <a:r>
              <a:rPr lang="en-US" sz="2200" dirty="0" smtClean="0"/>
              <a:t>are points </a:t>
            </a:r>
            <a:r>
              <a:rPr lang="en-US" sz="2200" dirty="0"/>
              <a:t>on the </a:t>
            </a:r>
            <a:r>
              <a:rPr lang="en-US" sz="2200" dirty="0" smtClean="0"/>
              <a:t/>
            </a:r>
            <a:br>
              <a:rPr lang="en-US" sz="2200" dirty="0" smtClean="0"/>
            </a:br>
            <a:r>
              <a:rPr lang="en-US" sz="2200" dirty="0" smtClean="0"/>
              <a:t>circumference </a:t>
            </a:r>
            <a:r>
              <a:rPr lang="en-US" sz="2200" dirty="0"/>
              <a:t>of the </a:t>
            </a:r>
            <a:r>
              <a:rPr lang="en-US" sz="2200" dirty="0" smtClean="0"/>
              <a:t/>
            </a:r>
            <a:br>
              <a:rPr lang="en-US" sz="2200" dirty="0" smtClean="0"/>
            </a:br>
            <a:r>
              <a:rPr lang="en-US" sz="2200" dirty="0" smtClean="0"/>
              <a:t>circle.</a:t>
            </a:r>
            <a:br>
              <a:rPr lang="en-US" sz="2200" dirty="0" smtClean="0"/>
            </a:br>
            <a:r>
              <a:rPr lang="en-US" sz="2200" dirty="0" smtClean="0"/>
              <a:t>Angle </a:t>
            </a:r>
            <a:r>
              <a:rPr lang="en-US" sz="2200" dirty="0"/>
              <a:t>ADB = 19</a:t>
            </a:r>
            <a:r>
              <a:rPr lang="en-US" sz="2200" dirty="0" smtClean="0"/>
              <a:t>°.</a:t>
            </a:r>
            <a:br>
              <a:rPr lang="en-US" sz="2200" dirty="0" smtClean="0"/>
            </a:br>
            <a:r>
              <a:rPr lang="en-US" sz="2200" dirty="0" smtClean="0"/>
              <a:t>Work </a:t>
            </a:r>
            <a:r>
              <a:rPr lang="en-US" sz="2200" dirty="0"/>
              <a:t>out </a:t>
            </a:r>
            <a:r>
              <a:rPr lang="en-US" sz="2200" dirty="0" smtClean="0"/>
              <a:t>the size </a:t>
            </a:r>
            <a:r>
              <a:rPr lang="en-US" sz="2200" dirty="0"/>
              <a:t>of </a:t>
            </a:r>
            <a:endParaRPr lang="en-US" sz="2200" dirty="0" smtClean="0"/>
          </a:p>
          <a:p>
            <a:pPr marL="914400" lvl="1" indent="-457200">
              <a:buClr>
                <a:srgbClr val="C00000"/>
              </a:buClr>
              <a:buFont typeface="+mj-lt"/>
              <a:buAutoNum type="alphaLcPeriod"/>
              <a:tabLst>
                <a:tab pos="2971800" algn="l"/>
                <a:tab pos="4972050" algn="r"/>
              </a:tabLst>
            </a:pPr>
            <a:r>
              <a:rPr lang="en-US" sz="2200" dirty="0" smtClean="0"/>
              <a:t>a </a:t>
            </a:r>
            <a:r>
              <a:rPr lang="en-US" sz="2200" dirty="0"/>
              <a:t>angle </a:t>
            </a:r>
            <a:r>
              <a:rPr lang="en-US" sz="2200" dirty="0" smtClean="0"/>
              <a:t>ABD </a:t>
            </a:r>
            <a:r>
              <a:rPr lang="en-US" sz="2200" dirty="0"/>
              <a:t>	</a:t>
            </a:r>
            <a:r>
              <a:rPr lang="en-US" sz="2200" dirty="0" smtClean="0">
                <a:solidFill>
                  <a:srgbClr val="C00000"/>
                </a:solidFill>
              </a:rPr>
              <a:t>b.</a:t>
            </a:r>
            <a:r>
              <a:rPr lang="en-US" sz="2200" dirty="0" smtClean="0"/>
              <a:t> </a:t>
            </a:r>
            <a:r>
              <a:rPr lang="en-US" sz="2200" dirty="0"/>
              <a:t>angle </a:t>
            </a:r>
            <a:r>
              <a:rPr lang="en-US" sz="2200" dirty="0" smtClean="0"/>
              <a:t>ACB. </a:t>
            </a:r>
          </a:p>
          <a:p>
            <a:pPr lvl="1">
              <a:buClr>
                <a:srgbClr val="C00000"/>
              </a:buClr>
              <a:tabLst>
                <a:tab pos="4972050" algn="r"/>
              </a:tabLst>
            </a:pPr>
            <a:r>
              <a:rPr lang="en-US" sz="2200" dirty="0" smtClean="0"/>
              <a:t>Give </a:t>
            </a:r>
            <a:r>
              <a:rPr lang="en-US" sz="2200" dirty="0"/>
              <a:t>reasons for each step in your working</a:t>
            </a:r>
            <a:r>
              <a:rPr lang="en-US" sz="2200" dirty="0" smtClean="0"/>
              <a:t>.	</a:t>
            </a:r>
            <a:r>
              <a:rPr lang="en-US" sz="2200" b="1" dirty="0" smtClean="0"/>
              <a:t>(4 marks)</a:t>
            </a:r>
          </a:p>
          <a:p>
            <a:pPr marL="457200" indent="-457200">
              <a:buClr>
                <a:srgbClr val="C00000"/>
              </a:buClr>
              <a:buFont typeface="+mj-lt"/>
              <a:buAutoNum type="arabicPeriod" startAt="5"/>
              <a:tabLst>
                <a:tab pos="4972050" algn="r"/>
              </a:tabLst>
            </a:pPr>
            <a:r>
              <a:rPr lang="en-US" sz="2200" b="1" dirty="0">
                <a:solidFill>
                  <a:srgbClr val="C00000"/>
                </a:solidFill>
              </a:rPr>
              <a:t>Reasoning</a:t>
            </a:r>
            <a:r>
              <a:rPr lang="en-US" sz="2200" b="1" dirty="0"/>
              <a:t> </a:t>
            </a:r>
            <a:r>
              <a:rPr lang="en-US" sz="2200" dirty="0" smtClean="0"/>
              <a:t>O </a:t>
            </a:r>
            <a:r>
              <a:rPr lang="en-US" sz="2200" dirty="0"/>
              <a:t>is the centre of a circle. AC is a </a:t>
            </a:r>
            <a:br>
              <a:rPr lang="en-US" sz="2200" dirty="0"/>
            </a:br>
            <a:r>
              <a:rPr lang="en-US" sz="2200" dirty="0" smtClean="0"/>
              <a:t>diameter. Work out </a:t>
            </a:r>
            <a:br>
              <a:rPr lang="en-US" sz="2200" dirty="0" smtClean="0"/>
            </a:br>
            <a:r>
              <a:rPr lang="en-US" sz="2200" dirty="0" smtClean="0"/>
              <a:t>the </a:t>
            </a:r>
            <a:r>
              <a:rPr lang="en-US" sz="2200" dirty="0"/>
              <a:t>actual </a:t>
            </a:r>
            <a:r>
              <a:rPr lang="en-US" sz="2200" dirty="0" smtClean="0"/>
              <a:t>size </a:t>
            </a:r>
            <a:r>
              <a:rPr lang="en-US" sz="2200" dirty="0"/>
              <a:t>of </a:t>
            </a:r>
            <a:r>
              <a:rPr lang="en-US" sz="2200" dirty="0" smtClean="0"/>
              <a:t/>
            </a:r>
            <a:br>
              <a:rPr lang="en-US" sz="2200" dirty="0" smtClean="0"/>
            </a:br>
            <a:r>
              <a:rPr lang="en-US" sz="2200" dirty="0" smtClean="0"/>
              <a:t>angle BAC.</a:t>
            </a:r>
            <a:r>
              <a:rPr lang="en-US" sz="2200" b="1" dirty="0" smtClean="0"/>
              <a:t>  (3 marks)</a:t>
            </a:r>
            <a:endParaRPr lang="en-US" sz="2200" b="1" dirty="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3" name="Picture 2"/>
          <p:cNvPicPr>
            <a:picLocks noChangeAspect="1"/>
          </p:cNvPicPr>
          <p:nvPr/>
        </p:nvPicPr>
        <p:blipFill rotWithShape="1">
          <a:blip r:embed="rId5"/>
          <a:srcRect l="36570" t="33201" r="36570" b="40550"/>
          <a:stretch/>
        </p:blipFill>
        <p:spPr>
          <a:xfrm>
            <a:off x="3779912" y="1700808"/>
            <a:ext cx="1728192" cy="1800200"/>
          </a:xfrm>
          <a:prstGeom prst="rect">
            <a:avLst/>
          </a:prstGeom>
        </p:spPr>
      </p:pic>
      <p:pic>
        <p:nvPicPr>
          <p:cNvPr id="4" name="Picture 3"/>
          <p:cNvPicPr>
            <a:picLocks noChangeAspect="1"/>
          </p:cNvPicPr>
          <p:nvPr/>
        </p:nvPicPr>
        <p:blipFill rotWithShape="1">
          <a:blip r:embed="rId6"/>
          <a:srcRect l="34331" t="47900" r="34332" b="25851"/>
          <a:stretch/>
        </p:blipFill>
        <p:spPr>
          <a:xfrm>
            <a:off x="3684070" y="4968750"/>
            <a:ext cx="1824034" cy="1628602"/>
          </a:xfrm>
          <a:prstGeom prst="rect">
            <a:avLst/>
          </a:prstGeom>
        </p:spPr>
      </p:pic>
    </p:spTree>
    <p:extLst>
      <p:ext uri="{BB962C8B-B14F-4D97-AF65-F5344CB8AC3E}">
        <p14:creationId xmlns:p14="http://schemas.microsoft.com/office/powerpoint/2010/main" val="3548789209"/>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grpSp>
        <p:nvGrpSpPr>
          <p:cNvPr id="8" name="Group 7"/>
          <p:cNvGrpSpPr/>
          <p:nvPr/>
        </p:nvGrpSpPr>
        <p:grpSpPr>
          <a:xfrm>
            <a:off x="288096" y="1268760"/>
            <a:ext cx="5173611" cy="5295606"/>
            <a:chOff x="3465597" y="1089031"/>
            <a:chExt cx="5309150" cy="5295606"/>
          </a:xfrm>
        </p:grpSpPr>
        <p:sp>
          <p:nvSpPr>
            <p:cNvPr id="11" name="Round Diagonal Corner Rectangle 10"/>
            <p:cNvSpPr/>
            <p:nvPr/>
          </p:nvSpPr>
          <p:spPr>
            <a:xfrm>
              <a:off x="3465597" y="1161039"/>
              <a:ext cx="5309150" cy="5223598"/>
            </a:xfrm>
            <a:prstGeom prst="round2DiagRect">
              <a:avLst>
                <a:gd name="adj1" fmla="val 0"/>
                <a:gd name="adj2" fmla="val 10084"/>
              </a:avLst>
            </a:prstGeom>
            <a:solidFill>
              <a:srgbClr val="FFF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7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666250"/>
              <a:ext cx="5095139" cy="4647426"/>
            </a:xfrm>
            <a:prstGeom prst="rect">
              <a:avLst/>
            </a:prstGeom>
          </p:spPr>
          <p:txBody>
            <a:bodyPr wrap="square">
              <a:spAutoFit/>
            </a:bodyPr>
            <a:lstStyle/>
            <a:p>
              <a:pPr>
                <a:spcAft>
                  <a:spcPts val="0"/>
                </a:spcAft>
                <a:tabLst>
                  <a:tab pos="4972050" algn="r"/>
                </a:tabLst>
              </a:pPr>
              <a:r>
                <a:rPr lang="en-US" sz="2400" dirty="0"/>
                <a:t>A and B are points on the circumference of a circle, centre O. AC and BC are tangents to the </a:t>
              </a:r>
              <a:r>
                <a:rPr lang="en-US" sz="2400" dirty="0" smtClean="0"/>
                <a:t>circle. Angle </a:t>
              </a:r>
              <a:r>
                <a:rPr lang="en-US" sz="2400" dirty="0"/>
                <a:t>ACB = 36°.</a:t>
              </a:r>
              <a:br>
                <a:rPr lang="en-US" sz="2400" dirty="0"/>
              </a:br>
              <a:endParaRPr lang="en-US" sz="2400" dirty="0" smtClean="0"/>
            </a:p>
            <a:p>
              <a:pPr>
                <a:spcAft>
                  <a:spcPts val="0"/>
                </a:spcAft>
                <a:tabLst>
                  <a:tab pos="4972050" algn="r"/>
                </a:tabLst>
              </a:pPr>
              <a:r>
                <a:rPr lang="en-US" sz="2400" dirty="0"/>
                <a:t/>
              </a:r>
              <a:br>
                <a:rPr lang="en-US" sz="2400" dirty="0"/>
              </a:br>
              <a:r>
                <a:rPr lang="en-US" sz="3200" dirty="0"/>
                <a:t/>
              </a:r>
              <a:br>
                <a:rPr lang="en-US" sz="3200" dirty="0"/>
              </a:br>
              <a:r>
                <a:rPr lang="en-US" sz="2400" dirty="0"/>
                <a:t/>
              </a:r>
              <a:br>
                <a:rPr lang="en-US" sz="2400" dirty="0"/>
              </a:br>
              <a:r>
                <a:rPr lang="en-US" sz="2400" dirty="0"/>
                <a:t>Find the size of angle OBA.</a:t>
              </a:r>
            </a:p>
            <a:p>
              <a:pPr>
                <a:spcAft>
                  <a:spcPts val="0"/>
                </a:spcAft>
                <a:tabLst>
                  <a:tab pos="4972050" algn="r"/>
                </a:tabLst>
              </a:pPr>
              <a:r>
                <a:rPr lang="en-US" sz="2400" dirty="0"/>
                <a:t>Give reasons for your answer. </a:t>
              </a:r>
              <a:endParaRPr lang="en-US" sz="2400" dirty="0" smtClean="0"/>
            </a:p>
            <a:p>
              <a:pPr>
                <a:spcAft>
                  <a:spcPts val="0"/>
                </a:spcAft>
                <a:tabLst>
                  <a:tab pos="4972050" algn="r"/>
                </a:tabLst>
              </a:pPr>
              <a:r>
                <a:rPr lang="en-US" sz="2400" dirty="0"/>
                <a:t>	</a:t>
              </a:r>
              <a:r>
                <a:rPr lang="en-US" sz="2400" b="1" dirty="0" smtClean="0"/>
                <a:t>(</a:t>
              </a:r>
              <a:r>
                <a:rPr lang="en-US" sz="2400" b="1" dirty="0"/>
                <a:t>4 marks)</a:t>
              </a:r>
            </a:p>
            <a:p>
              <a:pPr algn="r">
                <a:spcAft>
                  <a:spcPts val="0"/>
                </a:spcAft>
                <a:tabLst>
                  <a:tab pos="4972050" algn="r"/>
                </a:tabLst>
              </a:pPr>
              <a:r>
                <a:rPr lang="en-US" sz="2400" b="1" i="1" dirty="0"/>
                <a:t>J</a:t>
              </a:r>
              <a:r>
                <a:rPr lang="en-US" sz="2400" i="1" dirty="0"/>
                <a:t>une 2013, QI3, 5MB2H/01</a:t>
              </a:r>
              <a:endParaRPr lang="en-US" sz="2400" b="1" i="1" dirty="0"/>
            </a:p>
          </p:txBody>
        </p:sp>
      </p:grpSp>
      <p:pic>
        <p:nvPicPr>
          <p:cNvPr id="2" name="Picture 1"/>
          <p:cNvPicPr>
            <a:picLocks noChangeAspect="1"/>
          </p:cNvPicPr>
          <p:nvPr/>
        </p:nvPicPr>
        <p:blipFill rotWithShape="1">
          <a:blip r:embed="rId5"/>
          <a:srcRect l="20902" t="43700" r="17544" b="33201"/>
          <a:stretch/>
        </p:blipFill>
        <p:spPr>
          <a:xfrm>
            <a:off x="1016068" y="3408090"/>
            <a:ext cx="3843964" cy="1537585"/>
          </a:xfrm>
          <a:prstGeom prst="rect">
            <a:avLst/>
          </a:prstGeom>
        </p:spPr>
      </p:pic>
    </p:spTree>
    <p:extLst>
      <p:ext uri="{BB962C8B-B14F-4D97-AF65-F5344CB8AC3E}">
        <p14:creationId xmlns:p14="http://schemas.microsoft.com/office/powerpoint/2010/main" val="2964264707"/>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sp>
        <p:nvSpPr>
          <p:cNvPr id="16" name="Rectangle 15"/>
          <p:cNvSpPr/>
          <p:nvPr/>
        </p:nvSpPr>
        <p:spPr>
          <a:xfrm>
            <a:off x="251520" y="1240299"/>
            <a:ext cx="5215333" cy="4154984"/>
          </a:xfrm>
          <a:prstGeom prst="rect">
            <a:avLst/>
          </a:prstGeom>
        </p:spPr>
        <p:txBody>
          <a:bodyPr wrap="square">
            <a:spAutoFit/>
          </a:bodyPr>
          <a:lstStyle/>
          <a:p>
            <a:pPr marL="457200" indent="-457200">
              <a:buClr>
                <a:srgbClr val="C00000"/>
              </a:buClr>
              <a:buFont typeface="+mj-lt"/>
              <a:buAutoNum type="arabicPeriod" startAt="8"/>
              <a:tabLst>
                <a:tab pos="4972050" algn="r"/>
              </a:tabLst>
            </a:pPr>
            <a:r>
              <a:rPr lang="en-US" sz="2200" b="1" dirty="0">
                <a:solidFill>
                  <a:srgbClr val="C00000"/>
                </a:solidFill>
              </a:rPr>
              <a:t>Reasoning</a:t>
            </a:r>
            <a:r>
              <a:rPr lang="en-US" sz="2200" dirty="0">
                <a:solidFill>
                  <a:srgbClr val="C00000"/>
                </a:solidFill>
              </a:rPr>
              <a:t> </a:t>
            </a:r>
            <a:r>
              <a:rPr lang="en-US" sz="2200" dirty="0" smtClean="0"/>
              <a:t>O </a:t>
            </a:r>
            <a:r>
              <a:rPr lang="en-US" sz="2200" dirty="0"/>
              <a:t>is the centre of a </a:t>
            </a:r>
            <a:r>
              <a:rPr lang="en-US" sz="2200" dirty="0" smtClean="0"/>
              <a:t>circle. A</a:t>
            </a:r>
            <a:r>
              <a:rPr lang="en-US" sz="2200" dirty="0"/>
              <a:t>, B and C are points on the circumference of the </a:t>
            </a:r>
            <a:r>
              <a:rPr lang="en-US" sz="2200" dirty="0" smtClean="0"/>
              <a:t>circle.</a:t>
            </a:r>
            <a:br>
              <a:rPr lang="en-US" sz="2200" dirty="0" smtClean="0"/>
            </a:br>
            <a:r>
              <a:rPr lang="en-US" sz="2200" dirty="0" smtClean="0"/>
              <a:t>DCT </a:t>
            </a:r>
            <a:r>
              <a:rPr lang="en-US" sz="2200" dirty="0"/>
              <a:t>is a tangent to the circle at </a:t>
            </a:r>
            <a:r>
              <a:rPr lang="en-US" sz="2200" dirty="0" smtClean="0"/>
              <a:t>point C.</a:t>
            </a:r>
            <a:br>
              <a:rPr lang="en-US" sz="2200" dirty="0" smtClean="0"/>
            </a:br>
            <a:r>
              <a:rPr lang="en-US" sz="2200" dirty="0" smtClean="0"/>
              <a:t>Angle </a:t>
            </a:r>
            <a:r>
              <a:rPr lang="en-US" sz="2200" dirty="0"/>
              <a:t>BAC = 53° and angle ACB = 62</a:t>
            </a:r>
            <a:r>
              <a:rPr lang="en-US" sz="2200" dirty="0" smtClean="0"/>
              <a:t>°.</a:t>
            </a:r>
            <a:br>
              <a:rPr lang="en-US" sz="2200" dirty="0" smtClean="0"/>
            </a:br>
            <a:r>
              <a:rPr lang="en-US" sz="2200" dirty="0" smtClean="0"/>
              <a:t>Work </a:t>
            </a:r>
            <a:r>
              <a:rPr lang="en-US" sz="2200" dirty="0"/>
              <a:t>out the size of angle </a:t>
            </a:r>
            <a:r>
              <a:rPr lang="en-US" sz="2200" dirty="0" smtClean="0"/>
              <a:t>ACT.</a:t>
            </a:r>
            <a:br>
              <a:rPr lang="en-US" sz="2200" dirty="0" smtClean="0"/>
            </a:br>
            <a:r>
              <a:rPr lang="en-US" sz="2200" dirty="0" smtClean="0"/>
              <a:t>Give </a:t>
            </a:r>
            <a:r>
              <a:rPr lang="en-US" sz="2200" dirty="0"/>
              <a:t>reasons </a:t>
            </a:r>
            <a:r>
              <a:rPr lang="en-US" sz="2200" dirty="0" smtClean="0"/>
              <a:t>for</a:t>
            </a:r>
            <a:br>
              <a:rPr lang="en-US" sz="2200" dirty="0" smtClean="0"/>
            </a:br>
            <a:r>
              <a:rPr lang="en-US" sz="2200" dirty="0" smtClean="0"/>
              <a:t> </a:t>
            </a:r>
            <a:r>
              <a:rPr lang="en-US" sz="2200" dirty="0"/>
              <a:t>each step in your </a:t>
            </a:r>
            <a:r>
              <a:rPr lang="en-US" sz="2200" dirty="0" smtClean="0"/>
              <a:t/>
            </a:r>
            <a:br>
              <a:rPr lang="en-US" sz="2200" dirty="0" smtClean="0"/>
            </a:br>
            <a:r>
              <a:rPr lang="en-US" sz="2200" dirty="0" smtClean="0"/>
              <a:t>working.</a:t>
            </a:r>
            <a:br>
              <a:rPr lang="en-US" sz="2200" dirty="0" smtClean="0"/>
            </a:br>
            <a:r>
              <a:rPr lang="en-US" sz="2200" dirty="0" smtClean="0"/>
              <a:t>             </a:t>
            </a:r>
            <a:r>
              <a:rPr lang="en-US" sz="2200" b="1" dirty="0" smtClean="0"/>
              <a:t>(3 marks)</a:t>
            </a:r>
            <a:endParaRPr lang="en-US" sz="2200" b="1" dirty="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65750" t="33192" r="18560" b="35993"/>
          <a:stretch/>
        </p:blipFill>
        <p:spPr>
          <a:xfrm>
            <a:off x="3171745" y="4043304"/>
            <a:ext cx="2313112" cy="2554048"/>
          </a:xfrm>
          <a:prstGeom prst="rect">
            <a:avLst/>
          </a:prstGeom>
        </p:spPr>
      </p:pic>
    </p:spTree>
    <p:extLst>
      <p:ext uri="{BB962C8B-B14F-4D97-AF65-F5344CB8AC3E}">
        <p14:creationId xmlns:p14="http://schemas.microsoft.com/office/powerpoint/2010/main" val="3573593469"/>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sp>
        <p:nvSpPr>
          <p:cNvPr id="16" name="Rectangle 15"/>
          <p:cNvSpPr/>
          <p:nvPr/>
        </p:nvSpPr>
        <p:spPr>
          <a:xfrm>
            <a:off x="251520" y="1240299"/>
            <a:ext cx="5215333" cy="5447645"/>
          </a:xfrm>
          <a:prstGeom prst="rect">
            <a:avLst/>
          </a:prstGeom>
        </p:spPr>
        <p:txBody>
          <a:bodyPr wrap="square">
            <a:spAutoFit/>
          </a:bodyPr>
          <a:lstStyle/>
          <a:p>
            <a:pPr marL="457200" indent="-457200">
              <a:buClr>
                <a:srgbClr val="C00000"/>
              </a:buClr>
              <a:buFont typeface="+mj-lt"/>
              <a:buAutoNum type="arabicPeriod" startAt="9"/>
              <a:tabLst>
                <a:tab pos="4972050" algn="r"/>
              </a:tabLst>
            </a:pPr>
            <a:r>
              <a:rPr lang="en-US" sz="2400" b="1" dirty="0" smtClean="0">
                <a:solidFill>
                  <a:srgbClr val="C00000"/>
                </a:solidFill>
              </a:rPr>
              <a:t>Communication </a:t>
            </a:r>
            <a:r>
              <a:rPr lang="en-US" sz="2400" b="1" dirty="0">
                <a:solidFill>
                  <a:srgbClr val="C00000"/>
                </a:solidFill>
              </a:rPr>
              <a:t>/ Problem-solving</a:t>
            </a:r>
            <a:r>
              <a:rPr lang="en-US" sz="2400" dirty="0"/>
              <a:t> Prove that triangle PQR is isosceles</a:t>
            </a:r>
            <a:r>
              <a:rPr lang="en-US" sz="2400" dirty="0" smtClean="0"/>
              <a:t>.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800" dirty="0" smtClean="0"/>
              <a:t/>
            </a:r>
            <a:br>
              <a:rPr lang="en-US" sz="28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3200" dirty="0" smtClean="0"/>
              <a:t/>
            </a:r>
            <a:br>
              <a:rPr lang="en-US" sz="3200" dirty="0" smtClean="0"/>
            </a:br>
            <a:r>
              <a:rPr lang="en-US" sz="2400" dirty="0" smtClean="0"/>
              <a:t>	</a:t>
            </a:r>
            <a:r>
              <a:rPr lang="en-US" sz="2400" b="1" dirty="0" smtClean="0"/>
              <a:t>(3 marks)</a:t>
            </a:r>
            <a:endParaRPr lang="en-US" sz="2400" b="1" dirty="0"/>
          </a:p>
        </p:txBody>
      </p:sp>
      <p:pic>
        <p:nvPicPr>
          <p:cNvPr id="3" name="Picture 2"/>
          <p:cNvPicPr>
            <a:picLocks noChangeAspect="1"/>
          </p:cNvPicPr>
          <p:nvPr/>
        </p:nvPicPr>
        <p:blipFill rotWithShape="1">
          <a:blip r:embed="rId4"/>
          <a:srcRect l="27617" t="31100" r="42166" b="35300"/>
          <a:stretch/>
        </p:blipFill>
        <p:spPr>
          <a:xfrm>
            <a:off x="1413391" y="2432944"/>
            <a:ext cx="3134515" cy="371498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1586983550"/>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sp>
        <p:nvSpPr>
          <p:cNvPr id="16" name="Rectangle 15"/>
          <p:cNvSpPr/>
          <p:nvPr/>
        </p:nvSpPr>
        <p:spPr>
          <a:xfrm>
            <a:off x="251520" y="1240299"/>
            <a:ext cx="5215333" cy="5447645"/>
          </a:xfrm>
          <a:prstGeom prst="rect">
            <a:avLst/>
          </a:prstGeom>
        </p:spPr>
        <p:txBody>
          <a:bodyPr wrap="square">
            <a:spAutoFit/>
          </a:bodyPr>
          <a:lstStyle/>
          <a:p>
            <a:pPr marL="457200" indent="-457200">
              <a:buClr>
                <a:srgbClr val="C00000"/>
              </a:buClr>
              <a:buFont typeface="+mj-lt"/>
              <a:buAutoNum type="arabicPeriod" startAt="10"/>
              <a:tabLst>
                <a:tab pos="4972050" algn="r"/>
              </a:tabLst>
            </a:pPr>
            <a:r>
              <a:rPr lang="en-US" sz="2400" b="1" dirty="0" smtClean="0">
                <a:solidFill>
                  <a:srgbClr val="C00000"/>
                </a:solidFill>
              </a:rPr>
              <a:t>Problem-solving</a:t>
            </a:r>
            <a:r>
              <a:rPr lang="en-US" sz="2400" dirty="0" smtClean="0"/>
              <a:t> A </a:t>
            </a:r>
            <a:r>
              <a:rPr lang="en-US" sz="2400" dirty="0"/>
              <a:t>circle has equation </a:t>
            </a:r>
            <a:r>
              <a:rPr lang="en-US" sz="2400" dirty="0" smtClean="0"/>
              <a:t>x</a:t>
            </a:r>
            <a:r>
              <a:rPr lang="en-US" sz="2400" baseline="30000" dirty="0" smtClean="0"/>
              <a:t>2</a:t>
            </a:r>
            <a:r>
              <a:rPr lang="en-US" sz="2400" dirty="0" smtClean="0"/>
              <a:t> </a:t>
            </a:r>
            <a:r>
              <a:rPr lang="en-US" sz="2400" dirty="0"/>
              <a:t>+ </a:t>
            </a:r>
            <a:r>
              <a:rPr lang="en-US" sz="2400" dirty="0" smtClean="0"/>
              <a:t>y</a:t>
            </a:r>
            <a:r>
              <a:rPr lang="en-US" sz="2400" baseline="30000" dirty="0" smtClean="0"/>
              <a:t>2</a:t>
            </a:r>
            <a:r>
              <a:rPr lang="en-US" sz="2400" dirty="0" smtClean="0"/>
              <a:t> </a:t>
            </a:r>
            <a:r>
              <a:rPr lang="en-US" sz="2400" dirty="0"/>
              <a:t>= </a:t>
            </a:r>
            <a:r>
              <a:rPr lang="en-US" sz="2400" dirty="0" smtClean="0"/>
              <a:t>25.</a:t>
            </a:r>
            <a:br>
              <a:rPr lang="en-US" sz="2400" dirty="0" smtClean="0"/>
            </a:br>
            <a:r>
              <a:rPr lang="en-US" sz="2400" dirty="0" smtClean="0"/>
              <a:t>P </a:t>
            </a:r>
            <a:r>
              <a:rPr lang="en-US" sz="2400" dirty="0"/>
              <a:t>is the point (-4,3) on its circumference.</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2400" dirty="0"/>
              <a:t/>
            </a:r>
            <a:br>
              <a:rPr lang="en-US" sz="2400" dirty="0"/>
            </a:br>
            <a:r>
              <a:rPr lang="en-US" sz="3600" dirty="0"/>
              <a:t/>
            </a:r>
            <a:br>
              <a:rPr lang="en-US" sz="3600" dirty="0"/>
            </a:br>
            <a:r>
              <a:rPr lang="en-US" sz="2400" dirty="0"/>
              <a:t>Find the equation of the tangent to the circle at </a:t>
            </a:r>
            <a:r>
              <a:rPr lang="en-US" sz="2400" dirty="0" smtClean="0"/>
              <a:t>P.	</a:t>
            </a:r>
            <a:r>
              <a:rPr lang="en-US" sz="2400" b="1" dirty="0" smtClean="0"/>
              <a:t>(5 </a:t>
            </a:r>
            <a:r>
              <a:rPr lang="en-US" sz="2400" b="1" dirty="0"/>
              <a:t>marks)</a:t>
            </a:r>
          </a:p>
        </p:txBody>
      </p:sp>
      <p:pic>
        <p:nvPicPr>
          <p:cNvPr id="2" name="Picture 1"/>
          <p:cNvPicPr>
            <a:picLocks noChangeAspect="1"/>
          </p:cNvPicPr>
          <p:nvPr/>
        </p:nvPicPr>
        <p:blipFill rotWithShape="1">
          <a:blip r:embed="rId4"/>
          <a:srcRect l="27078" t="39500" r="30974" b="20600"/>
          <a:stretch/>
        </p:blipFill>
        <p:spPr>
          <a:xfrm>
            <a:off x="1403648" y="2812609"/>
            <a:ext cx="2951866" cy="2992655"/>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965171341"/>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Unit Test</a:t>
            </a:r>
            <a:endParaRPr lang="en-GB" sz="3600" b="1" dirty="0" smtClean="0"/>
          </a:p>
        </p:txBody>
      </p:sp>
      <p:grpSp>
        <p:nvGrpSpPr>
          <p:cNvPr id="7" name="Group 6"/>
          <p:cNvGrpSpPr/>
          <p:nvPr/>
        </p:nvGrpSpPr>
        <p:grpSpPr>
          <a:xfrm>
            <a:off x="179513" y="1844824"/>
            <a:ext cx="4320480" cy="4752528"/>
            <a:chOff x="3465597" y="1089031"/>
            <a:chExt cx="5309150" cy="4752528"/>
          </a:xfrm>
        </p:grpSpPr>
        <p:sp>
          <p:nvSpPr>
            <p:cNvPr id="8" name="Round Diagonal Corner Rectangle 7"/>
            <p:cNvSpPr/>
            <p:nvPr/>
          </p:nvSpPr>
          <p:spPr>
            <a:xfrm>
              <a:off x="3465597" y="1089031"/>
              <a:ext cx="5309150" cy="4752528"/>
            </a:xfrm>
            <a:prstGeom prst="round2DiagRect">
              <a:avLst>
                <a:gd name="adj1" fmla="val 0"/>
                <a:gd name="adj2" fmla="val 10084"/>
              </a:avLst>
            </a:prstGeom>
            <a:solidFill>
              <a:srgbClr val="FFF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176566" cy="2554545"/>
            </a:xfrm>
            <a:prstGeom prst="rect">
              <a:avLst/>
            </a:prstGeom>
          </p:spPr>
          <p:txBody>
            <a:bodyPr wrap="square">
              <a:spAutoFit/>
            </a:bodyPr>
            <a:lstStyle/>
            <a:p>
              <a:pPr>
                <a:spcAft>
                  <a:spcPts val="0"/>
                </a:spcAft>
                <a:tabLst>
                  <a:tab pos="4972050" algn="r"/>
                </a:tabLst>
              </a:pPr>
              <a:r>
                <a:rPr lang="en-US" sz="2000" i="1" dirty="0" smtClean="0"/>
                <a:t>A</a:t>
              </a:r>
              <a:r>
                <a:rPr lang="en-US" sz="2000" dirty="0" smtClean="0"/>
                <a:t> and </a:t>
              </a:r>
              <a:r>
                <a:rPr lang="en-US" sz="2000" i="1" dirty="0"/>
                <a:t>B</a:t>
              </a:r>
              <a:r>
                <a:rPr lang="en-US" sz="2000" dirty="0"/>
                <a:t> are points on </a:t>
              </a:r>
              <a:r>
                <a:rPr lang="en-US" sz="2000" dirty="0" smtClean="0"/>
                <a:t>the circumference </a:t>
              </a:r>
              <a:r>
                <a:rPr lang="en-US" sz="2000" dirty="0"/>
                <a:t>of a circle, centre O.</a:t>
              </a:r>
            </a:p>
            <a:p>
              <a:pPr>
                <a:spcAft>
                  <a:spcPts val="0"/>
                </a:spcAft>
                <a:tabLst>
                  <a:tab pos="4972050" algn="r"/>
                </a:tabLst>
              </a:pPr>
              <a:r>
                <a:rPr lang="en-US" sz="2000" i="1" dirty="0"/>
                <a:t>AT</a:t>
              </a:r>
              <a:r>
                <a:rPr lang="en-US" sz="2000" dirty="0"/>
                <a:t> is a tangent to </a:t>
              </a:r>
              <a:r>
                <a:rPr lang="en-US" sz="2000" dirty="0" smtClean="0"/>
                <a:t>the </a:t>
              </a:r>
              <a:r>
                <a:rPr lang="en-US" sz="2000" dirty="0"/>
                <a:t>circle.</a:t>
              </a:r>
            </a:p>
            <a:p>
              <a:pPr>
                <a:spcAft>
                  <a:spcPts val="0"/>
                </a:spcAft>
                <a:tabLst>
                  <a:tab pos="4972050" algn="r"/>
                </a:tabLst>
              </a:pPr>
              <a:r>
                <a:rPr lang="en-US" sz="2000" dirty="0"/>
                <a:t>Angle </a:t>
              </a:r>
              <a:r>
                <a:rPr lang="en-US" sz="2000" i="1" dirty="0"/>
                <a:t>TAB </a:t>
              </a:r>
              <a:r>
                <a:rPr lang="en-US" sz="2000" dirty="0"/>
                <a:t>= 58</a:t>
              </a:r>
              <a:r>
                <a:rPr lang="en-US" sz="2000" dirty="0" smtClean="0"/>
                <a:t>°.  Angle </a:t>
              </a:r>
              <a:r>
                <a:rPr lang="en-US" sz="2000" i="1" dirty="0"/>
                <a:t>BTA</a:t>
              </a:r>
              <a:r>
                <a:rPr lang="en-US" sz="2000" dirty="0"/>
                <a:t> = 41°.</a:t>
              </a:r>
            </a:p>
            <a:p>
              <a:pPr>
                <a:spcAft>
                  <a:spcPts val="0"/>
                </a:spcAft>
                <a:tabLst>
                  <a:tab pos="4972050" algn="r"/>
                </a:tabLst>
              </a:pPr>
              <a:r>
                <a:rPr lang="en-US" sz="2000" dirty="0"/>
                <a:t>Calculate the size  </a:t>
              </a:r>
              <a:r>
                <a:rPr lang="en-US" sz="2000" dirty="0" smtClean="0"/>
                <a:t>of </a:t>
              </a:r>
              <a:r>
                <a:rPr lang="en-US" sz="2000" dirty="0"/>
                <a:t>angle </a:t>
              </a:r>
              <a:r>
                <a:rPr lang="en-US" sz="2000" i="1" dirty="0"/>
                <a:t>OBT</a:t>
              </a:r>
              <a:r>
                <a:rPr lang="en-US" sz="2000" dirty="0"/>
                <a:t>.</a:t>
              </a:r>
            </a:p>
            <a:p>
              <a:pPr>
                <a:spcAft>
                  <a:spcPts val="0"/>
                </a:spcAft>
                <a:tabLst>
                  <a:tab pos="4972050" algn="r"/>
                </a:tabLst>
              </a:pPr>
              <a:r>
                <a:rPr lang="en-US" sz="2000" dirty="0"/>
                <a:t>You must give reasons at </a:t>
              </a:r>
              <a:r>
                <a:rPr lang="en-US" sz="2000" dirty="0" smtClean="0"/>
                <a:t>each </a:t>
              </a:r>
              <a:r>
                <a:rPr lang="en-US" sz="2000" dirty="0"/>
                <a:t>stage of your working. </a:t>
              </a:r>
              <a:r>
                <a:rPr lang="en-US" sz="2000" dirty="0" smtClean="0"/>
                <a:t>	</a:t>
              </a:r>
              <a:r>
                <a:rPr lang="en-US" sz="2000" b="1" dirty="0" smtClean="0"/>
                <a:t>(</a:t>
              </a:r>
              <a:r>
                <a:rPr lang="en-US" sz="2000" b="1" dirty="0"/>
                <a:t>5 marks)</a:t>
              </a:r>
            </a:p>
            <a:p>
              <a:pPr>
                <a:spcAft>
                  <a:spcPts val="0"/>
                </a:spcAft>
                <a:tabLst>
                  <a:tab pos="4972050" algn="r"/>
                </a:tabLst>
              </a:pPr>
              <a:r>
                <a:rPr lang="en-US" sz="2000" dirty="0" smtClean="0"/>
                <a:t>	</a:t>
              </a:r>
              <a:r>
                <a:rPr lang="en-US" sz="2000" i="1" dirty="0" smtClean="0"/>
                <a:t>Nov </a:t>
              </a:r>
              <a:r>
                <a:rPr lang="en-US" sz="2000" i="1" dirty="0"/>
                <a:t>2013, </a:t>
              </a:r>
              <a:r>
                <a:rPr lang="en-US" sz="2000" i="1" dirty="0" smtClean="0"/>
                <a:t>Q14</a:t>
              </a:r>
              <a:r>
                <a:rPr lang="en-US" sz="2000" i="1" dirty="0"/>
                <a:t>, 5MB2H/01</a:t>
              </a:r>
              <a:endParaRPr lang="en-US" sz="2000" b="1" i="1" dirty="0"/>
            </a:p>
          </p:txBody>
        </p:sp>
      </p:grpSp>
      <p:sp>
        <p:nvSpPr>
          <p:cNvPr id="3" name="Rectangle 2"/>
          <p:cNvSpPr/>
          <p:nvPr/>
        </p:nvSpPr>
        <p:spPr>
          <a:xfrm>
            <a:off x="163904" y="1137518"/>
            <a:ext cx="8728576" cy="707886"/>
          </a:xfrm>
          <a:prstGeom prst="rect">
            <a:avLst/>
          </a:prstGeom>
        </p:spPr>
        <p:txBody>
          <a:bodyPr wrap="square">
            <a:spAutoFit/>
          </a:bodyPr>
          <a:lstStyle/>
          <a:p>
            <a:r>
              <a:rPr lang="en-US" sz="2000" b="1" dirty="0" smtClean="0">
                <a:solidFill>
                  <a:srgbClr val="0070C0"/>
                </a:solidFill>
              </a:rPr>
              <a:t>Sample student answers</a:t>
            </a:r>
          </a:p>
          <a:p>
            <a:r>
              <a:rPr lang="en-US" sz="2000" dirty="0" smtClean="0"/>
              <a:t>Which student gave the best answer and why?</a:t>
            </a:r>
            <a:endParaRPr lang="en-US" sz="20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0974" t="44750" r="16425" b="24853"/>
          <a:stretch/>
        </p:blipFill>
        <p:spPr>
          <a:xfrm>
            <a:off x="971600" y="4892757"/>
            <a:ext cx="2703211" cy="1665073"/>
          </a:xfrm>
          <a:prstGeom prst="rect">
            <a:avLst/>
          </a:prstGeom>
        </p:spPr>
      </p:pic>
      <p:sp>
        <p:nvSpPr>
          <p:cNvPr id="5" name="Rectangle 4"/>
          <p:cNvSpPr/>
          <p:nvPr/>
        </p:nvSpPr>
        <p:spPr>
          <a:xfrm>
            <a:off x="4579981" y="1916832"/>
            <a:ext cx="4296475" cy="4708981"/>
          </a:xfrm>
          <a:prstGeom prst="rect">
            <a:avLst/>
          </a:prstGeom>
        </p:spPr>
        <p:txBody>
          <a:bodyPr wrap="square">
            <a:spAutoFit/>
          </a:bodyPr>
          <a:lstStyle/>
          <a:p>
            <a:r>
              <a:rPr lang="en-US" sz="2000" b="1" dirty="0"/>
              <a:t>Student A</a:t>
            </a:r>
          </a:p>
          <a:p>
            <a:r>
              <a:rPr lang="en-US" sz="2000" dirty="0"/>
              <a:t>Angle TAO = 90° (angle between tangent and radius = 90°)</a:t>
            </a:r>
          </a:p>
          <a:p>
            <a:r>
              <a:rPr lang="en-US" sz="2000" dirty="0"/>
              <a:t>Angle OAB = angle OBA = 32° (base angles of isosceles triangle are equal) Angle ABT = 31 ° (angles in a triangle add up to 130°)</a:t>
            </a:r>
          </a:p>
          <a:p>
            <a:r>
              <a:rPr lang="en-US" sz="2000" dirty="0"/>
              <a:t>Angle OBT = 32° + 31 ° = 113°</a:t>
            </a:r>
          </a:p>
          <a:p>
            <a:r>
              <a:rPr lang="en-US" sz="2000" b="1" dirty="0"/>
              <a:t>Student B</a:t>
            </a:r>
          </a:p>
          <a:p>
            <a:r>
              <a:rPr lang="en-US" sz="2000" dirty="0"/>
              <a:t>Angle OAB = 32° because 90° - 53° = 32°</a:t>
            </a:r>
          </a:p>
          <a:p>
            <a:r>
              <a:rPr lang="en-US" sz="2000" dirty="0"/>
              <a:t>Angle ABT = 81 ° because 180°- 58° - 41° = 81°</a:t>
            </a:r>
          </a:p>
          <a:p>
            <a:r>
              <a:rPr lang="en-US" sz="2000" dirty="0"/>
              <a:t>Angle OBT </a:t>
            </a:r>
            <a:r>
              <a:rPr lang="en-US" sz="2000" dirty="0" smtClean="0"/>
              <a:t>= 113</a:t>
            </a:r>
            <a:r>
              <a:rPr lang="en-US" sz="2000" dirty="0"/>
              <a:t>° because31° + 32</a:t>
            </a:r>
            <a:r>
              <a:rPr lang="en-US" sz="2000" dirty="0" smtClean="0"/>
              <a:t>° = 113</a:t>
            </a:r>
            <a:r>
              <a:rPr lang="en-US" sz="2000" dirty="0"/>
              <a:t>°</a:t>
            </a:r>
          </a:p>
        </p:txBody>
      </p:sp>
    </p:spTree>
    <p:extLst>
      <p:ext uri="{BB962C8B-B14F-4D97-AF65-F5344CB8AC3E}">
        <p14:creationId xmlns:p14="http://schemas.microsoft.com/office/powerpoint/2010/main" val="805358245"/>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502</a:t>
            </a:r>
            <a:endParaRPr lang="en-GB" sz="1400" b="1" dirty="0">
              <a:latin typeface="Calibri" panose="020F0502020204030204" pitchFamily="34" charset="0"/>
            </a:endParaRPr>
          </a:p>
        </p:txBody>
      </p:sp>
      <p:sp>
        <p:nvSpPr>
          <p:cNvPr id="3" name="Rectangle 2"/>
          <p:cNvSpPr/>
          <p:nvPr/>
        </p:nvSpPr>
        <p:spPr>
          <a:xfrm>
            <a:off x="251519" y="1196752"/>
            <a:ext cx="5256585" cy="1754326"/>
          </a:xfrm>
          <a:prstGeom prst="rect">
            <a:avLst/>
          </a:prstGeom>
        </p:spPr>
        <p:txBody>
          <a:bodyPr wrap="square">
            <a:spAutoFit/>
          </a:bodyPr>
          <a:lstStyle/>
          <a:p>
            <a:pPr marL="457200" indent="-457200">
              <a:buClr>
                <a:srgbClr val="C00000"/>
              </a:buClr>
              <a:buFont typeface="+mj-lt"/>
              <a:buAutoNum type="arabicPeriod" startAt="4"/>
              <a:tabLst>
                <a:tab pos="914400" algn="l"/>
              </a:tabLst>
            </a:pPr>
            <a:r>
              <a:rPr lang="en-US" sz="2700" b="1" dirty="0" smtClean="0">
                <a:solidFill>
                  <a:srgbClr val="C00000"/>
                </a:solidFill>
                <a:latin typeface="Arial" panose="020B0604020202020204" pitchFamily="34" charset="0"/>
                <a:cs typeface="Arial" panose="020B0604020202020204" pitchFamily="34" charset="0"/>
              </a:rPr>
              <a:t>Reasoning</a:t>
            </a:r>
            <a:r>
              <a:rPr lang="en-US" sz="2700" dirty="0" smtClean="0">
                <a:solidFill>
                  <a:srgbClr val="C00000"/>
                </a:solidFill>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 Bill </a:t>
            </a:r>
            <a:r>
              <a:rPr lang="en-US" sz="2700" dirty="0">
                <a:latin typeface="Arial" panose="020B0604020202020204" pitchFamily="34" charset="0"/>
                <a:cs typeface="Arial" panose="020B0604020202020204" pitchFamily="34" charset="0"/>
              </a:rPr>
              <a:t>says that P is the centre of this circle. Explain how you know Bill must be wrong.</a:t>
            </a:r>
            <a:endParaRPr lang="pl-PL" sz="27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99824" y="1268760"/>
            <a:ext cx="548640" cy="548640"/>
          </a:xfrm>
          <a:prstGeom prst="rect">
            <a:avLst/>
          </a:prstGeom>
        </p:spPr>
      </p:pic>
      <p:pic>
        <p:nvPicPr>
          <p:cNvPr id="4" name="Picture 3"/>
          <p:cNvPicPr>
            <a:picLocks noChangeAspect="1"/>
          </p:cNvPicPr>
          <p:nvPr/>
        </p:nvPicPr>
        <p:blipFill rotWithShape="1">
          <a:blip r:embed="rId5"/>
          <a:srcRect l="21634" t="38450" r="26113" b="36350"/>
          <a:stretch/>
        </p:blipFill>
        <p:spPr>
          <a:xfrm>
            <a:off x="245138" y="2988466"/>
            <a:ext cx="5262966" cy="3608886"/>
          </a:xfrm>
          <a:prstGeom prst="rect">
            <a:avLst/>
          </a:prstGeom>
        </p:spPr>
      </p:pic>
    </p:spTree>
    <p:extLst>
      <p:ext uri="{BB962C8B-B14F-4D97-AF65-F5344CB8AC3E}">
        <p14:creationId xmlns:p14="http://schemas.microsoft.com/office/powerpoint/2010/main" val="3457557073"/>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503</a:t>
            </a:r>
            <a:endParaRPr lang="en-GB" sz="1400" b="1" dirty="0">
              <a:latin typeface="Calibri" panose="020F0502020204030204" pitchFamily="34" charset="0"/>
            </a:endParaRPr>
          </a:p>
        </p:txBody>
      </p:sp>
      <p:sp>
        <p:nvSpPr>
          <p:cNvPr id="3" name="Rectangle 2"/>
          <p:cNvSpPr/>
          <p:nvPr/>
        </p:nvSpPr>
        <p:spPr>
          <a:xfrm>
            <a:off x="251519" y="1196752"/>
            <a:ext cx="5256585" cy="5509200"/>
          </a:xfrm>
          <a:prstGeom prst="rect">
            <a:avLst/>
          </a:prstGeom>
        </p:spPr>
        <p:txBody>
          <a:bodyPr wrap="square">
            <a:spAutoFit/>
          </a:bodyPr>
          <a:lstStyle/>
          <a:p>
            <a:pPr marL="400050" indent="-400050">
              <a:buClr>
                <a:srgbClr val="C00000"/>
              </a:buClr>
              <a:buFont typeface="+mj-lt"/>
              <a:buAutoNum type="arabicPeriod" startAt="5"/>
              <a:tabLst>
                <a:tab pos="914400" algn="l"/>
              </a:tabLst>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solidFill>
                  <a:srgbClr val="C00000"/>
                </a:solidFill>
                <a:latin typeface="Arial" panose="020B0604020202020204" pitchFamily="34" charset="0"/>
                <a:cs typeface="Arial" panose="020B0604020202020204" pitchFamily="34" charset="0"/>
              </a:rPr>
              <a:t> </a:t>
            </a:r>
            <a:r>
              <a:rPr lang="en-US" sz="2200" b="1" dirty="0" smtClean="0">
                <a:solidFill>
                  <a:srgbClr val="C00000"/>
                </a:solidFill>
                <a:latin typeface="Arial" panose="020B0604020202020204" pitchFamily="34" charset="0"/>
                <a:cs typeface="Arial" panose="020B0604020202020204" pitchFamily="34" charset="0"/>
              </a:rPr>
              <a:t>Communication </a:t>
            </a: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centre of a </a:t>
            </a:r>
            <a:r>
              <a:rPr lang="en-US" sz="2200" dirty="0" smtClean="0">
                <a:latin typeface="Arial" panose="020B0604020202020204" pitchFamily="34" charset="0"/>
                <a:cs typeface="Arial" panose="020B0604020202020204" pitchFamily="34" charset="0"/>
              </a:rPr>
              <a:t>circle. OA </a:t>
            </a:r>
            <a:r>
              <a:rPr lang="en-US" sz="2200" dirty="0">
                <a:latin typeface="Arial" panose="020B0604020202020204" pitchFamily="34" charset="0"/>
                <a:cs typeface="Arial" panose="020B0604020202020204" pitchFamily="34" charset="0"/>
              </a:rPr>
              <a:t>and OB are radii.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OM </a:t>
            </a:r>
            <a:r>
              <a:rPr lang="en-US" sz="2200" dirty="0">
                <a:latin typeface="Arial" panose="020B0604020202020204" pitchFamily="34" charset="0"/>
                <a:cs typeface="Arial" panose="020B0604020202020204" pitchFamily="34" charset="0"/>
              </a:rPr>
              <a:t>is perpendicular to AB. </a:t>
            </a:r>
            <a:endParaRPr lang="en-US" sz="22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200" dirty="0" smtClean="0">
                <a:latin typeface="Arial" panose="020B0604020202020204" pitchFamily="34" charset="0"/>
                <a:cs typeface="Arial" panose="020B0604020202020204" pitchFamily="34" charset="0"/>
              </a:rPr>
              <a:t>Prove </a:t>
            </a:r>
            <a:r>
              <a:rPr lang="en-US" sz="2200" dirty="0">
                <a:latin typeface="Arial" panose="020B0604020202020204" pitchFamily="34" charset="0"/>
                <a:cs typeface="Arial" panose="020B0604020202020204" pitchFamily="34" charset="0"/>
              </a:rPr>
              <a:t>that triangles OAM and OBM are congruent, </a:t>
            </a:r>
            <a:endParaRPr lang="en-US" sz="22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200" dirty="0" smtClean="0">
                <a:latin typeface="Arial" panose="020B0604020202020204" pitchFamily="34" charset="0"/>
                <a:cs typeface="Arial" panose="020B0604020202020204" pitchFamily="34" charset="0"/>
              </a:rPr>
              <a:t>Show </a:t>
            </a:r>
            <a:r>
              <a:rPr lang="en-US" sz="2200" dirty="0">
                <a:latin typeface="Arial" panose="020B0604020202020204" pitchFamily="34" charset="0"/>
                <a:cs typeface="Arial" panose="020B0604020202020204" pitchFamily="34" charset="0"/>
              </a:rPr>
              <a:t>that M is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midpoint of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AB.</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0" lvl="1">
              <a:buClr>
                <a:srgbClr val="C00000"/>
              </a:buClr>
            </a:pPr>
            <a:r>
              <a:rPr lang="en-US" sz="2200" b="1" dirty="0">
                <a:solidFill>
                  <a:srgbClr val="C00000"/>
                </a:solidFill>
                <a:latin typeface="Arial" panose="020B0604020202020204" pitchFamily="34" charset="0"/>
                <a:cs typeface="Arial" panose="020B0604020202020204" pitchFamily="34" charset="0"/>
              </a:rPr>
              <a:t>Discussion</a:t>
            </a:r>
            <a:r>
              <a:rPr lang="en-US" sz="2200" dirty="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When you draw a line from the centre of a circle to the midpoint of a chord, at what angle does it meet the chord?</a:t>
            </a:r>
            <a:endParaRPr lang="pl-PL" sz="2200" dirty="0">
              <a:latin typeface="Arial" panose="020B0604020202020204" pitchFamily="34" charset="0"/>
              <a:cs typeface="Arial" panose="020B0604020202020204" pitchFamily="34" charset="0"/>
            </a:endParaRPr>
          </a:p>
        </p:txBody>
      </p:sp>
      <p:sp>
        <p:nvSpPr>
          <p:cNvPr id="7" name="Rectangle 6"/>
          <p:cNvSpPr/>
          <p:nvPr/>
        </p:nvSpPr>
        <p:spPr>
          <a:xfrm flipH="1">
            <a:off x="277541" y="4695527"/>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Q5b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Show that AM = MB</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51194" t="36350" r="20141" b="39500"/>
          <a:stretch/>
        </p:blipFill>
        <p:spPr>
          <a:xfrm>
            <a:off x="3773239" y="2924944"/>
            <a:ext cx="1734865" cy="1662580"/>
          </a:xfrm>
          <a:prstGeom prst="rect">
            <a:avLst/>
          </a:prstGeom>
        </p:spPr>
      </p:pic>
    </p:spTree>
    <p:extLst>
      <p:ext uri="{BB962C8B-B14F-4D97-AF65-F5344CB8AC3E}">
        <p14:creationId xmlns:p14="http://schemas.microsoft.com/office/powerpoint/2010/main" val="1066816501"/>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503</a:t>
            </a:r>
            <a:endParaRPr lang="en-GB" sz="1400" b="1" dirty="0">
              <a:latin typeface="Calibri" panose="020F0502020204030204" pitchFamily="34" charset="0"/>
            </a:endParaRPr>
          </a:p>
        </p:txBody>
      </p:sp>
      <p:grpSp>
        <p:nvGrpSpPr>
          <p:cNvPr id="9" name="Group 8"/>
          <p:cNvGrpSpPr/>
          <p:nvPr/>
        </p:nvGrpSpPr>
        <p:grpSpPr>
          <a:xfrm>
            <a:off x="251520" y="1196752"/>
            <a:ext cx="8484111" cy="1610017"/>
            <a:chOff x="150164" y="6494199"/>
            <a:chExt cx="8484111" cy="1610017"/>
          </a:xfrm>
        </p:grpSpPr>
        <p:sp>
          <p:nvSpPr>
            <p:cNvPr id="10" name="Rectangle 9"/>
            <p:cNvSpPr/>
            <p:nvPr/>
          </p:nvSpPr>
          <p:spPr>
            <a:xfrm flipH="1">
              <a:off x="150164" y="6673055"/>
              <a:ext cx="8484111" cy="1431161"/>
            </a:xfrm>
            <a:prstGeom prst="rect">
              <a:avLst/>
            </a:prstGeom>
            <a:solidFill>
              <a:srgbClr val="ECF4F7"/>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dirty="0">
                  <a:solidFill>
                    <a:schemeClr val="tx1"/>
                  </a:solidFill>
                  <a:latin typeface="Arial" panose="020B0604020202020204" pitchFamily="34" charset="0"/>
                  <a:cs typeface="Arial" panose="020B0604020202020204" pitchFamily="34" charset="0"/>
                </a:rPr>
                <a:t>A chord is a straight line connecting two points on a circle.</a:t>
              </a:r>
            </a:p>
            <a:p>
              <a:r>
                <a:rPr lang="en-US" dirty="0">
                  <a:solidFill>
                    <a:schemeClr val="tx1"/>
                  </a:solidFill>
                  <a:latin typeface="Arial" panose="020B0604020202020204" pitchFamily="34" charset="0"/>
                  <a:cs typeface="Arial" panose="020B0604020202020204" pitchFamily="34" charset="0"/>
                </a:rPr>
                <a:t>The perpendicular from the centre of a circle to a </a:t>
              </a:r>
              <a:r>
                <a:rPr lang="en-US" dirty="0" smtClean="0">
                  <a:solidFill>
                    <a:schemeClr val="tx1"/>
                  </a:solidFill>
                  <a:latin typeface="Arial" panose="020B0604020202020204" pitchFamily="34" charset="0"/>
                  <a:cs typeface="Arial" panose="020B0604020202020204" pitchFamily="34" charset="0"/>
                </a:rPr>
                <a:t>chord bisects </a:t>
              </a:r>
              <a:r>
                <a:rPr lang="en-US" dirty="0">
                  <a:solidFill>
                    <a:schemeClr val="tx1"/>
                  </a:solidFill>
                  <a:latin typeface="Arial" panose="020B0604020202020204" pitchFamily="34" charset="0"/>
                  <a:cs typeface="Arial" panose="020B0604020202020204" pitchFamily="34" charset="0"/>
                </a:rPr>
                <a:t>the </a:t>
              </a:r>
              <a:r>
                <a:rPr lang="en-US" dirty="0" smtClean="0">
                  <a:solidFill>
                    <a:schemeClr val="tx1"/>
                  </a:solidFill>
                  <a:latin typeface="Arial" panose="020B0604020202020204" pitchFamily="34" charset="0"/>
                  <a:cs typeface="Arial" panose="020B0604020202020204" pitchFamily="34" charset="0"/>
                </a:rPr>
                <a:t/>
              </a:r>
              <a:br>
                <a:rPr lang="en-US"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chord </a:t>
              </a:r>
              <a:r>
                <a:rPr lang="en-US" dirty="0">
                  <a:solidFill>
                    <a:schemeClr val="tx1"/>
                  </a:solidFill>
                  <a:latin typeface="Arial" panose="020B0604020202020204" pitchFamily="34" charset="0"/>
                  <a:cs typeface="Arial" panose="020B0604020202020204" pitchFamily="34" charset="0"/>
                </a:rPr>
                <a:t>and the line drawn from the centre of a circle to </a:t>
              </a:r>
              <a:r>
                <a:rPr lang="en-US" dirty="0" smtClean="0">
                  <a:solidFill>
                    <a:schemeClr val="tx1"/>
                  </a:solidFill>
                  <a:latin typeface="Arial" panose="020B0604020202020204" pitchFamily="34" charset="0"/>
                  <a:cs typeface="Arial" panose="020B0604020202020204" pitchFamily="34" charset="0"/>
                </a:rPr>
                <a:t>the midpoint </a:t>
              </a:r>
              <a:br>
                <a:rPr lang="en-US" dirty="0" smtClean="0">
                  <a:solidFill>
                    <a:schemeClr val="tx1"/>
                  </a:solidFill>
                  <a:latin typeface="Arial" panose="020B0604020202020204" pitchFamily="34" charset="0"/>
                  <a:cs typeface="Arial" panose="020B0604020202020204" pitchFamily="34" charset="0"/>
                </a:rPr>
              </a:br>
              <a:r>
                <a:rPr lang="en-US" dirty="0" smtClean="0">
                  <a:solidFill>
                    <a:schemeClr val="tx1"/>
                  </a:solidFill>
                  <a:latin typeface="Arial" panose="020B0604020202020204" pitchFamily="34" charset="0"/>
                  <a:cs typeface="Arial" panose="020B0604020202020204" pitchFamily="34" charset="0"/>
                </a:rPr>
                <a:t>of </a:t>
              </a:r>
              <a:r>
                <a:rPr lang="en-US" dirty="0">
                  <a:solidFill>
                    <a:schemeClr val="tx1"/>
                  </a:solidFill>
                  <a:latin typeface="Arial" panose="020B0604020202020204" pitchFamily="34" charset="0"/>
                  <a:cs typeface="Arial" panose="020B0604020202020204" pitchFamily="34" charset="0"/>
                </a:rPr>
                <a:t>a chord is at right angles to the chord.</a:t>
              </a:r>
            </a:p>
          </p:txBody>
        </p:sp>
        <p:sp>
          <p:nvSpPr>
            <p:cNvPr id="11" name="Pentagon 10"/>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latin typeface="Arial" panose="020B0604020202020204" pitchFamily="34" charset="0"/>
                  <a:cs typeface="Arial" panose="020B0604020202020204" pitchFamily="34" charset="0"/>
                </a:rPr>
                <a:t>Key Point 1</a:t>
              </a:r>
              <a:endParaRPr lang="en-US" b="1"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rotWithShape="1">
          <a:blip r:embed="rId4"/>
          <a:srcRect l="44028" t="68899" r="30592" b="14301"/>
          <a:stretch/>
        </p:blipFill>
        <p:spPr>
          <a:xfrm>
            <a:off x="7308304" y="1436255"/>
            <a:ext cx="1352206" cy="1272665"/>
          </a:xfrm>
          <a:prstGeom prst="rect">
            <a:avLst/>
          </a:prstGeom>
        </p:spPr>
      </p:pic>
      <p:grpSp>
        <p:nvGrpSpPr>
          <p:cNvPr id="12" name="Group 11"/>
          <p:cNvGrpSpPr/>
          <p:nvPr/>
        </p:nvGrpSpPr>
        <p:grpSpPr>
          <a:xfrm>
            <a:off x="251520" y="2852937"/>
            <a:ext cx="8541288" cy="3744416"/>
            <a:chOff x="3483872" y="1017023"/>
            <a:chExt cx="5264592" cy="3744416"/>
          </a:xfrm>
        </p:grpSpPr>
        <p:sp>
          <p:nvSpPr>
            <p:cNvPr id="13" name="Round Diagonal Corner Rectangle 12"/>
            <p:cNvSpPr/>
            <p:nvPr/>
          </p:nvSpPr>
          <p:spPr>
            <a:xfrm>
              <a:off x="3491880" y="1017023"/>
              <a:ext cx="5256584" cy="3744416"/>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1</a:t>
              </a:r>
              <a:endParaRPr lang="en-US" sz="2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3558865" y="1521078"/>
                  <a:ext cx="5146090" cy="3153812"/>
                </a:xfrm>
                <a:prstGeom prst="rect">
                  <a:avLst/>
                </a:prstGeom>
              </p:spPr>
              <p:txBody>
                <a:bodyPr wrap="square">
                  <a:spAutoFit/>
                </a:bodyPr>
                <a:lstStyle/>
                <a:p>
                  <a:pPr>
                    <a:spcAft>
                      <a:spcPts val="0"/>
                    </a:spcAft>
                    <a:tabLst>
                      <a:tab pos="4972050" algn="r"/>
                    </a:tabLst>
                  </a:pPr>
                  <a:r>
                    <a:rPr lang="en-US" sz="2100" dirty="0" smtClean="0"/>
                    <a:t>0 is the centre of a circle. The </a:t>
                  </a:r>
                  <a:r>
                    <a:rPr lang="en-US" sz="2100" dirty="0"/>
                    <a:t>length of </a:t>
                  </a:r>
                  <a:r>
                    <a:rPr lang="en-US" sz="2100" dirty="0" smtClean="0"/>
                    <a:t>chord </a:t>
                  </a:r>
                  <a:r>
                    <a:rPr lang="en-US" sz="2100" dirty="0"/>
                    <a:t>AB </a:t>
                  </a:r>
                  <a:r>
                    <a:rPr lang="en-US" sz="2100" dirty="0" smtClean="0"/>
                    <a:t/>
                  </a:r>
                  <a:br>
                    <a:rPr lang="en-US" sz="2100" dirty="0" smtClean="0"/>
                  </a:br>
                  <a:r>
                    <a:rPr lang="en-US" sz="2100" dirty="0" smtClean="0"/>
                    <a:t>is </a:t>
                  </a:r>
                  <a:r>
                    <a:rPr lang="en-US" sz="2100" dirty="0"/>
                    <a:t>18 </a:t>
                  </a:r>
                  <a:r>
                    <a:rPr lang="en-US" sz="2100" dirty="0" smtClean="0"/>
                    <a:t>cm. OM </a:t>
                  </a:r>
                  <a:r>
                    <a:rPr lang="en-US" sz="2100" dirty="0"/>
                    <a:t>is perpendicular </a:t>
                  </a:r>
                  <a:r>
                    <a:rPr lang="en-US" sz="2100" dirty="0" smtClean="0"/>
                    <a:t>to AB. Work </a:t>
                  </a:r>
                  <a:r>
                    <a:rPr lang="en-US" sz="2100" dirty="0"/>
                    <a:t>out </a:t>
                  </a:r>
                  <a:r>
                    <a:rPr lang="en-US" sz="2100" dirty="0" smtClean="0"/>
                    <a:t/>
                  </a:r>
                  <a:br>
                    <a:rPr lang="en-US" sz="2100" dirty="0" smtClean="0"/>
                  </a:br>
                  <a:r>
                    <a:rPr lang="en-US" sz="2100" dirty="0" smtClean="0"/>
                    <a:t>the </a:t>
                  </a:r>
                  <a:r>
                    <a:rPr lang="en-US" sz="2100" dirty="0"/>
                    <a:t>length of AM.</a:t>
                  </a:r>
                </a:p>
                <a:p>
                  <a:pPr>
                    <a:spcAft>
                      <a:spcPts val="0"/>
                    </a:spcAft>
                    <a:tabLst>
                      <a:tab pos="4972050" algn="r"/>
                    </a:tabLst>
                  </a:pPr>
                  <a:r>
                    <a:rPr lang="en-US" sz="2100" dirty="0"/>
                    <a:t>State any circle theorems that you </a:t>
                  </a:r>
                  <a:r>
                    <a:rPr lang="en-US" sz="2100" dirty="0" smtClean="0"/>
                    <a:t>use</a:t>
                  </a:r>
                  <a:r>
                    <a:rPr lang="en-US" sz="2100" dirty="0"/>
                    <a:t>.</a:t>
                  </a:r>
                </a:p>
                <a:p>
                  <a:pPr>
                    <a:spcAft>
                      <a:spcPts val="0"/>
                    </a:spcAft>
                    <a:tabLst>
                      <a:tab pos="4972050" algn="r"/>
                    </a:tabLst>
                  </a:pPr>
                  <a:r>
                    <a:rPr lang="en-US" sz="600" dirty="0" smtClean="0"/>
                    <a:t/>
                  </a:r>
                  <a:br>
                    <a:rPr lang="en-US" sz="600" dirty="0" smtClean="0"/>
                  </a:br>
                  <a:r>
                    <a:rPr lang="en-US" sz="600" dirty="0" smtClean="0"/>
                    <a:t/>
                  </a:r>
                  <a:br>
                    <a:rPr lang="en-US" sz="600" dirty="0" smtClean="0"/>
                  </a:br>
                  <a:endParaRPr lang="en-US" sz="600" dirty="0" smtClean="0"/>
                </a:p>
                <a:p>
                  <a:pPr>
                    <a:spcAft>
                      <a:spcPts val="0"/>
                    </a:spcAft>
                    <a:tabLst>
                      <a:tab pos="4972050" algn="r"/>
                    </a:tabLst>
                  </a:pPr>
                  <a:r>
                    <a:rPr lang="en-US" sz="2100" dirty="0" smtClean="0">
                      <a:latin typeface="Comic Sans MS" panose="030F0702030302020204" pitchFamily="66" charset="0"/>
                    </a:rPr>
                    <a:t>AB</a:t>
                  </a:r>
                  <a:r>
                    <a:rPr lang="en-US" sz="2100" dirty="0">
                      <a:latin typeface="Comic Sans MS" panose="030F0702030302020204" pitchFamily="66" charset="0"/>
                    </a:rPr>
                    <a:t>= 1 </a:t>
                  </a:r>
                  <a:r>
                    <a:rPr lang="en-US" sz="2100" dirty="0" smtClean="0">
                      <a:latin typeface="Comic Sans MS" panose="030F0702030302020204" pitchFamily="66" charset="0"/>
                    </a:rPr>
                    <a:t>cm. </a:t>
                  </a:r>
                </a:p>
                <a:p>
                  <a:pPr>
                    <a:spcAft>
                      <a:spcPts val="0"/>
                    </a:spcAft>
                    <a:tabLst>
                      <a:tab pos="4972050" algn="r"/>
                    </a:tabLst>
                  </a:pPr>
                  <a:r>
                    <a:rPr lang="en-US" sz="2100" dirty="0" smtClean="0">
                      <a:latin typeface="Comic Sans MS" panose="030F0702030302020204" pitchFamily="66" charset="0"/>
                    </a:rPr>
                    <a:t>So, AM </a:t>
                  </a:r>
                  <a:r>
                    <a:rPr lang="en-US" sz="2100" dirty="0">
                      <a:latin typeface="Comic Sans MS" panose="030F0702030302020204" pitchFamily="66" charset="0"/>
                    </a:rPr>
                    <a:t>= </a:t>
                  </a:r>
                  <a14:m>
                    <m:oMath xmlns:m="http://schemas.openxmlformats.org/officeDocument/2006/math">
                      <m:f>
                        <m:fPr>
                          <m:ctrlPr>
                            <a:rPr lang="en-US" sz="2400" i="1">
                              <a:latin typeface="Cambria Math" panose="02040503050406030204" pitchFamily="18" charset="0"/>
                              <a:cs typeface="Arial" panose="020B0604020202020204" pitchFamily="34" charset="0"/>
                            </a:rPr>
                          </m:ctrlPr>
                        </m:fPr>
                        <m:num>
                          <m:r>
                            <a:rPr lang="en-US" sz="2400" b="0" i="0" smtClean="0">
                              <a:latin typeface="Cambria Math" panose="02040503050406030204" pitchFamily="18" charset="0"/>
                              <a:cs typeface="Arial" panose="020B0604020202020204" pitchFamily="34" charset="0"/>
                            </a:rPr>
                            <m:t>18</m:t>
                          </m:r>
                        </m:num>
                        <m:den>
                          <m:r>
                            <a:rPr lang="en-US" sz="2400" b="0" i="0" smtClean="0">
                              <a:latin typeface="Cambria Math" panose="02040503050406030204" pitchFamily="18" charset="0"/>
                              <a:cs typeface="Arial" panose="020B0604020202020204" pitchFamily="34" charset="0"/>
                            </a:rPr>
                            <m:t>2</m:t>
                          </m:r>
                        </m:den>
                      </m:f>
                    </m:oMath>
                  </a14:m>
                  <a:r>
                    <a:rPr lang="en-US" sz="2100" dirty="0" smtClean="0">
                      <a:latin typeface="Comic Sans MS" panose="030F0702030302020204" pitchFamily="66" charset="0"/>
                    </a:rPr>
                    <a:t> = </a:t>
                  </a:r>
                  <a:r>
                    <a:rPr lang="en-US" sz="2100" dirty="0">
                      <a:latin typeface="Comic Sans MS" panose="030F0702030302020204" pitchFamily="66" charset="0"/>
                    </a:rPr>
                    <a:t>9cm</a:t>
                  </a:r>
                </a:p>
                <a:p>
                  <a:pPr>
                    <a:spcAft>
                      <a:spcPts val="0"/>
                    </a:spcAft>
                    <a:tabLst>
                      <a:tab pos="4972050" algn="r"/>
                    </a:tabLst>
                  </a:pPr>
                  <a:r>
                    <a:rPr lang="en-US" sz="2100" dirty="0" smtClean="0">
                      <a:latin typeface="Comic Sans MS" panose="030F0702030302020204" pitchFamily="66" charset="0"/>
                    </a:rPr>
                    <a:t>AM </a:t>
                  </a:r>
                  <a:r>
                    <a:rPr lang="en-US" sz="2100" dirty="0">
                      <a:latin typeface="Comic Sans MS" panose="030F0702030302020204" pitchFamily="66" charset="0"/>
                    </a:rPr>
                    <a:t>= 9 cm The perpendicular from </a:t>
                  </a:r>
                  <a:r>
                    <a:rPr lang="en-US" sz="2100" dirty="0" smtClean="0">
                      <a:latin typeface="Comic Sans MS" panose="030F0702030302020204" pitchFamily="66" charset="0"/>
                    </a:rPr>
                    <a:t>the </a:t>
                  </a:r>
                  <a:r>
                    <a:rPr lang="en-US" sz="2100" dirty="0">
                      <a:latin typeface="Comic Sans MS" panose="030F0702030302020204" pitchFamily="66" charset="0"/>
                    </a:rPr>
                    <a:t>centre </a:t>
                  </a:r>
                  <a:r>
                    <a:rPr lang="en-US" sz="2100" dirty="0" smtClean="0">
                      <a:latin typeface="Comic Sans MS" panose="030F0702030302020204" pitchFamily="66" charset="0"/>
                    </a:rPr>
                    <a:t/>
                  </a:r>
                  <a:br>
                    <a:rPr lang="en-US" sz="2100" dirty="0" smtClean="0">
                      <a:latin typeface="Comic Sans MS" panose="030F0702030302020204" pitchFamily="66" charset="0"/>
                    </a:rPr>
                  </a:br>
                  <a:r>
                    <a:rPr lang="en-US" sz="2100" dirty="0" smtClean="0">
                      <a:latin typeface="Comic Sans MS" panose="030F0702030302020204" pitchFamily="66" charset="0"/>
                    </a:rPr>
                    <a:t>of </a:t>
                  </a:r>
                  <a:r>
                    <a:rPr lang="en-US" sz="2100" dirty="0">
                      <a:latin typeface="Comic Sans MS" panose="030F0702030302020204" pitchFamily="66" charset="0"/>
                    </a:rPr>
                    <a:t>a circle to a chord bisects the chord.</a:t>
                  </a:r>
                </a:p>
              </p:txBody>
            </p:sp>
          </mc:Choice>
          <mc:Fallback xmlns="">
            <p:sp>
              <p:nvSpPr>
                <p:cNvPr id="15" name="Rectangle 14"/>
                <p:cNvSpPr>
                  <a:spLocks noRot="1" noChangeAspect="1" noMove="1" noResize="1" noEditPoints="1" noAdjustHandles="1" noChangeArrowheads="1" noChangeShapeType="1" noTextEdit="1"/>
                </p:cNvSpPr>
                <p:nvPr/>
              </p:nvSpPr>
              <p:spPr>
                <a:xfrm>
                  <a:off x="3558865" y="1521078"/>
                  <a:ext cx="5146090" cy="3153812"/>
                </a:xfrm>
                <a:prstGeom prst="rect">
                  <a:avLst/>
                </a:prstGeom>
                <a:blipFill rotWithShape="0">
                  <a:blip r:embed="rId5"/>
                  <a:stretch>
                    <a:fillRect l="-876" t="-1354" b="-2708"/>
                  </a:stretch>
                </a:blipFill>
              </p:spPr>
              <p:txBody>
                <a:bodyPr/>
                <a:lstStyle/>
                <a:p>
                  <a:r>
                    <a:rPr lang="en-US">
                      <a:noFill/>
                    </a:rPr>
                    <a:t> </a:t>
                  </a:r>
                </a:p>
              </p:txBody>
            </p:sp>
          </mc:Fallback>
        </mc:AlternateContent>
      </p:grpSp>
      <p:sp>
        <p:nvSpPr>
          <p:cNvPr id="16" name="Rectangle 15"/>
          <p:cNvSpPr/>
          <p:nvPr/>
        </p:nvSpPr>
        <p:spPr>
          <a:xfrm flipH="1">
            <a:off x="3635896" y="4725144"/>
            <a:ext cx="5112568"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a:solidFill>
                  <a:schemeClr val="tx1"/>
                </a:solidFill>
                <a:latin typeface="Arial" panose="020B0604020202020204" pitchFamily="34" charset="0"/>
                <a:cs typeface="Arial" panose="020B0604020202020204" pitchFamily="34" charset="0"/>
              </a:rPr>
              <a:t>You know that the perpendicular from the centre of a circle to a chord bisects the </a:t>
            </a:r>
            <a:r>
              <a:rPr lang="en-US" sz="1600" dirty="0" smtClean="0">
                <a:solidFill>
                  <a:schemeClr val="tx1"/>
                </a:solidFill>
                <a:latin typeface="Arial" panose="020B0604020202020204" pitchFamily="34" charset="0"/>
                <a:cs typeface="Arial" panose="020B0604020202020204" pitchFamily="34" charset="0"/>
              </a:rPr>
              <a:t>chord. So </a:t>
            </a:r>
            <a:r>
              <a:rPr lang="en-US" sz="1600" dirty="0">
                <a:solidFill>
                  <a:schemeClr val="tx1"/>
                </a:solidFill>
                <a:latin typeface="Arial" panose="020B0604020202020204" pitchFamily="34" charset="0"/>
                <a:cs typeface="Arial" panose="020B0604020202020204" pitchFamily="34" charset="0"/>
              </a:rPr>
              <a:t>the length of AM will be exactly half the length of AB.</a:t>
            </a:r>
          </a:p>
        </p:txBody>
      </p:sp>
      <p:sp>
        <p:nvSpPr>
          <p:cNvPr id="17" name="Rectangle 16"/>
          <p:cNvSpPr/>
          <p:nvPr/>
        </p:nvSpPr>
        <p:spPr>
          <a:xfrm flipH="1">
            <a:off x="6300191" y="5661248"/>
            <a:ext cx="242048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600" dirty="0">
                <a:solidFill>
                  <a:schemeClr val="tx1"/>
                </a:solidFill>
                <a:latin typeface="Arial" panose="020B0604020202020204" pitchFamily="34" charset="0"/>
                <a:cs typeface="Arial" panose="020B0604020202020204" pitchFamily="34" charset="0"/>
              </a:rPr>
              <a:t>The question asks you to state any circle theorems that you </a:t>
            </a:r>
            <a:r>
              <a:rPr lang="en-US" sz="1600" dirty="0" smtClean="0">
                <a:solidFill>
                  <a:schemeClr val="tx1"/>
                </a:solidFill>
                <a:latin typeface="Arial" panose="020B0604020202020204" pitchFamily="34" charset="0"/>
                <a:cs typeface="Arial" panose="020B0604020202020204" pitchFamily="34" charset="0"/>
              </a:rPr>
              <a:t>use.</a:t>
            </a:r>
            <a:endParaRPr lang="en-US" sz="1600" i="1" dirty="0">
              <a:solidFill>
                <a:schemeClr val="tx1"/>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flipH="1">
            <a:off x="5580113" y="6492245"/>
            <a:ext cx="72007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6" idx="3"/>
          </p:cNvCxnSpPr>
          <p:nvPr/>
        </p:nvCxnSpPr>
        <p:spPr>
          <a:xfrm flipH="1">
            <a:off x="2699792" y="5140643"/>
            <a:ext cx="936104" cy="4154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rotWithShape="1">
          <a:blip r:embed="rId6"/>
          <a:srcRect l="15364" t="25851" r="64333" b="57350"/>
          <a:stretch/>
        </p:blipFill>
        <p:spPr>
          <a:xfrm>
            <a:off x="7108225" y="3368732"/>
            <a:ext cx="1352207" cy="1272665"/>
          </a:xfrm>
          <a:prstGeom prst="rect">
            <a:avLst/>
          </a:prstGeom>
        </p:spPr>
      </p:pic>
    </p:spTree>
    <p:extLst>
      <p:ext uri="{BB962C8B-B14F-4D97-AF65-F5344CB8AC3E}">
        <p14:creationId xmlns:p14="http://schemas.microsoft.com/office/powerpoint/2010/main" val="1832296134"/>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503</a:t>
            </a:r>
            <a:endParaRPr lang="en-GB" sz="1400" b="1" dirty="0">
              <a:latin typeface="Calibri" panose="020F0502020204030204" pitchFamily="34" charset="0"/>
            </a:endParaRPr>
          </a:p>
        </p:txBody>
      </p:sp>
      <p:sp>
        <p:nvSpPr>
          <p:cNvPr id="3" name="Rectangle 2"/>
          <p:cNvSpPr/>
          <p:nvPr/>
        </p:nvSpPr>
        <p:spPr>
          <a:xfrm>
            <a:off x="251519" y="1196752"/>
            <a:ext cx="5256585" cy="3139321"/>
          </a:xfrm>
          <a:prstGeom prst="rect">
            <a:avLst/>
          </a:prstGeom>
        </p:spPr>
        <p:txBody>
          <a:bodyPr wrap="square">
            <a:spAutoFit/>
          </a:bodyPr>
          <a:lstStyle/>
          <a:p>
            <a:pPr marL="457200" indent="-457200">
              <a:buClr>
                <a:srgbClr val="C00000"/>
              </a:buClr>
              <a:buFont typeface="+mj-lt"/>
              <a:buAutoNum type="arabicPeriod" startAt="6"/>
              <a:tabLst>
                <a:tab pos="914400" algn="l"/>
              </a:tabLst>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centre of a </a:t>
            </a:r>
            <a:r>
              <a:rPr lang="en-US" sz="2200" dirty="0" smtClean="0">
                <a:latin typeface="Arial" panose="020B0604020202020204" pitchFamily="34" charset="0"/>
                <a:cs typeface="Arial" panose="020B0604020202020204" pitchFamily="34" charset="0"/>
              </a:rPr>
              <a:t>circle. OA </a:t>
            </a:r>
            <a:r>
              <a:rPr lang="en-US" sz="2200" dirty="0">
                <a:latin typeface="Arial" panose="020B0604020202020204" pitchFamily="34" charset="0"/>
                <a:cs typeface="Arial" panose="020B0604020202020204" pitchFamily="34" charset="0"/>
              </a:rPr>
              <a:t>and </a:t>
            </a:r>
            <a:r>
              <a:rPr lang="en-US" sz="2200" dirty="0" smtClean="0">
                <a:latin typeface="Arial" panose="020B0604020202020204" pitchFamily="34" charset="0"/>
                <a:cs typeface="Arial" panose="020B0604020202020204" pitchFamily="34" charset="0"/>
              </a:rPr>
              <a:t>OB</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M is the midpoint of chord AB.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length of the chord AB is 12cm.</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OM </a:t>
            </a:r>
            <a:r>
              <a:rPr lang="en-US" sz="2200" dirty="0">
                <a:latin typeface="Arial" panose="020B0604020202020204" pitchFamily="34" charset="0"/>
                <a:cs typeface="Arial" panose="020B0604020202020204" pitchFamily="34" charset="0"/>
              </a:rPr>
              <a:t>is perpendicular to AB. </a:t>
            </a:r>
            <a:endParaRPr lang="en-US" sz="22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200" dirty="0" smtClean="0">
                <a:latin typeface="Arial" panose="020B0604020202020204" pitchFamily="34" charset="0"/>
                <a:cs typeface="Arial" panose="020B0604020202020204" pitchFamily="34" charset="0"/>
              </a:rPr>
              <a:t>Work out the length of A. State any circle theorems that you use. </a:t>
            </a:r>
          </a:p>
          <a:p>
            <a:pPr marL="857250" lvl="1" indent="-40005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is the length of the radius of the circle?</a:t>
            </a:r>
            <a:endParaRPr lang="pl-PL" sz="2200" dirty="0">
              <a:latin typeface="Arial" panose="020B0604020202020204" pitchFamily="34" charset="0"/>
              <a:cs typeface="Arial" panose="020B0604020202020204" pitchFamily="34" charset="0"/>
            </a:endParaRPr>
          </a:p>
        </p:txBody>
      </p:sp>
      <p:sp>
        <p:nvSpPr>
          <p:cNvPr id="7" name="Rectangle 6"/>
          <p:cNvSpPr/>
          <p:nvPr/>
        </p:nvSpPr>
        <p:spPr>
          <a:xfrm flipH="1">
            <a:off x="276796" y="4581128"/>
            <a:ext cx="5204539" cy="144655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Start by drawing and mark on all the information you are given in the question. Your diagram should look like the one in </a:t>
            </a:r>
            <a:r>
              <a:rPr lang="en-US" sz="2200" b="1" dirty="0" smtClean="0">
                <a:solidFill>
                  <a:schemeClr val="tx1"/>
                </a:solidFill>
                <a:latin typeface="Arial" panose="020B0604020202020204" pitchFamily="34" charset="0"/>
                <a:cs typeface="Arial" panose="020B0604020202020204" pitchFamily="34" charset="0"/>
              </a:rPr>
              <a:t>Example 1</a:t>
            </a:r>
            <a:r>
              <a:rPr lang="en-US" sz="2200" dirty="0" smtClean="0">
                <a:solidFill>
                  <a:schemeClr val="tx1"/>
                </a:solidFill>
                <a:latin typeface="Arial" panose="020B0604020202020204" pitchFamily="34" charset="0"/>
                <a:cs typeface="Arial" panose="020B0604020202020204" pitchFamily="34" charset="0"/>
              </a:rPr>
              <a:t>.</a:t>
            </a:r>
            <a:endParaRPr lang="en-US" sz="220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flipH="1">
            <a:off x="276797" y="6113914"/>
            <a:ext cx="5204539" cy="43088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Q6b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Use Pythagoras’s theorem.</a:t>
            </a:r>
            <a:endParaRPr lang="en-US" sz="220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4" name="Oval 3"/>
          <p:cNvSpPr/>
          <p:nvPr/>
        </p:nvSpPr>
        <p:spPr>
          <a:xfrm>
            <a:off x="5866309" y="1536452"/>
            <a:ext cx="2742932" cy="2770359"/>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5341802"/>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503</a:t>
            </a:r>
            <a:endParaRPr lang="en-GB" sz="1400" b="1" dirty="0">
              <a:latin typeface="Calibri" panose="020F0502020204030204" pitchFamily="34" charset="0"/>
            </a:endParaRPr>
          </a:p>
        </p:txBody>
      </p:sp>
      <p:sp>
        <p:nvSpPr>
          <p:cNvPr id="3" name="Rectangle 2"/>
          <p:cNvSpPr/>
          <p:nvPr/>
        </p:nvSpPr>
        <p:spPr>
          <a:xfrm>
            <a:off x="251519" y="1196752"/>
            <a:ext cx="5256585" cy="1977464"/>
          </a:xfrm>
          <a:prstGeom prst="rect">
            <a:avLst/>
          </a:prstGeom>
        </p:spPr>
        <p:txBody>
          <a:bodyPr wrap="square">
            <a:spAutoFit/>
          </a:bodyPr>
          <a:lstStyle/>
          <a:p>
            <a:pPr marL="400050" indent="-400050">
              <a:buClr>
                <a:srgbClr val="C00000"/>
              </a:buClr>
              <a:buFont typeface="+mj-lt"/>
              <a:buAutoNum type="arabicPeriod" startAt="7"/>
              <a:tabLst>
                <a:tab pos="914400" algn="l"/>
              </a:tabLst>
            </a:pPr>
            <a:r>
              <a:rPr lang="en-US" sz="2450" b="1" dirty="0" smtClean="0">
                <a:solidFill>
                  <a:srgbClr val="C00000"/>
                </a:solidFill>
                <a:latin typeface="Arial" panose="020B0604020202020204" pitchFamily="34" charset="0"/>
                <a:cs typeface="Arial" panose="020B0604020202020204" pitchFamily="34" charset="0"/>
              </a:rPr>
              <a:t>Reasoning</a:t>
            </a:r>
            <a:r>
              <a:rPr lang="en-US" sz="2450" dirty="0" smtClean="0">
                <a:solidFill>
                  <a:srgbClr val="C00000"/>
                </a:solidFill>
                <a:latin typeface="Arial" panose="020B0604020202020204" pitchFamily="34" charset="0"/>
                <a:cs typeface="Arial" panose="020B0604020202020204" pitchFamily="34" charset="0"/>
              </a:rPr>
              <a:t> </a:t>
            </a:r>
            <a:r>
              <a:rPr lang="en-US" sz="2450" dirty="0">
                <a:latin typeface="Arial" panose="020B0604020202020204" pitchFamily="34" charset="0"/>
                <a:cs typeface="Arial" panose="020B0604020202020204" pitchFamily="34" charset="0"/>
              </a:rPr>
              <a:t>O </a:t>
            </a:r>
            <a:r>
              <a:rPr lang="en-US" sz="2450" dirty="0" smtClean="0">
                <a:latin typeface="Arial" panose="020B0604020202020204" pitchFamily="34" charset="0"/>
                <a:cs typeface="Arial" panose="020B0604020202020204" pitchFamily="34" charset="0"/>
              </a:rPr>
              <a:t>is the centre of a circle. </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QA = 17cm and AB = 16cm.</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M is the midpoint of AB.</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Work out the length of OM.</a:t>
            </a:r>
            <a:endParaRPr lang="pl-PL" sz="245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38057" t="38450" r="34473" b="36350"/>
          <a:stretch/>
        </p:blipFill>
        <p:spPr>
          <a:xfrm>
            <a:off x="1282867" y="3225432"/>
            <a:ext cx="3193888" cy="3332746"/>
          </a:xfrm>
          <a:prstGeom prst="rect">
            <a:avLst/>
          </a:prstGeom>
        </p:spPr>
      </p:pic>
    </p:spTree>
    <p:extLst>
      <p:ext uri="{BB962C8B-B14F-4D97-AF65-F5344CB8AC3E}">
        <p14:creationId xmlns:p14="http://schemas.microsoft.com/office/powerpoint/2010/main" val="45763559"/>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503</a:t>
            </a:r>
            <a:endParaRPr lang="en-GB" sz="1400" b="1" dirty="0">
              <a:latin typeface="Calibri" panose="020F0502020204030204" pitchFamily="34" charset="0"/>
            </a:endParaRPr>
          </a:p>
        </p:txBody>
      </p:sp>
      <p:sp>
        <p:nvSpPr>
          <p:cNvPr id="3" name="Rectangle 2"/>
          <p:cNvSpPr/>
          <p:nvPr/>
        </p:nvSpPr>
        <p:spPr>
          <a:xfrm>
            <a:off x="251519" y="1196752"/>
            <a:ext cx="5256585" cy="4708981"/>
          </a:xfrm>
          <a:prstGeom prst="rect">
            <a:avLst/>
          </a:prstGeom>
        </p:spPr>
        <p:txBody>
          <a:bodyPr wrap="square">
            <a:spAutoFit/>
          </a:bodyPr>
          <a:lstStyle/>
          <a:p>
            <a:pPr marL="514350" indent="-514350">
              <a:buClr>
                <a:srgbClr val="C00000"/>
              </a:buClr>
              <a:buFont typeface="+mj-lt"/>
              <a:buAutoNum type="arabicPeriod" startAt="8"/>
              <a:tabLst>
                <a:tab pos="914400" algn="l"/>
              </a:tabLst>
            </a:pPr>
            <a:r>
              <a:rPr lang="en-US" sz="2450" b="1" dirty="0" smtClean="0">
                <a:solidFill>
                  <a:srgbClr val="C00000"/>
                </a:solidFill>
                <a:latin typeface="Arial" panose="020B0604020202020204" pitchFamily="34" charset="0"/>
                <a:cs typeface="Arial" panose="020B0604020202020204" pitchFamily="34" charset="0"/>
              </a:rPr>
              <a:t>Reasoning</a:t>
            </a:r>
            <a:r>
              <a:rPr lang="en-US" sz="2450" dirty="0" smtClean="0">
                <a:solidFill>
                  <a:srgbClr val="C00000"/>
                </a:solidFill>
                <a:latin typeface="Arial" panose="020B0604020202020204" pitchFamily="34" charset="0"/>
                <a:cs typeface="Arial" panose="020B0604020202020204" pitchFamily="34" charset="0"/>
              </a:rPr>
              <a:t> </a:t>
            </a:r>
            <a:r>
              <a:rPr lang="en-US" sz="2450" dirty="0">
                <a:latin typeface="Arial" panose="020B0604020202020204" pitchFamily="34" charset="0"/>
                <a:cs typeface="Arial" panose="020B0604020202020204" pitchFamily="34" charset="0"/>
              </a:rPr>
              <a:t>O </a:t>
            </a:r>
            <a:r>
              <a:rPr lang="en-US" sz="2450" dirty="0" smtClean="0">
                <a:latin typeface="Arial" panose="020B0604020202020204" pitchFamily="34" charset="0"/>
                <a:cs typeface="Arial" panose="020B0604020202020204" pitchFamily="34" charset="0"/>
              </a:rPr>
              <a:t>is the centre of a circle. The radius of the circle is 26cm. The distance from O to the midpoint of chord AB is 24cm. Work out the length of chord AB.</a:t>
            </a:r>
            <a:r>
              <a:rPr lang="en-US" sz="2450" dirty="0">
                <a:latin typeface="Arial" panose="020B0604020202020204" pitchFamily="34" charset="0"/>
                <a:cs typeface="Arial" panose="020B0604020202020204" pitchFamily="34" charset="0"/>
              </a:rPr>
              <a:t/>
            </a:r>
            <a:br>
              <a:rPr lang="en-US" sz="2450" dirty="0">
                <a:latin typeface="Arial" panose="020B0604020202020204" pitchFamily="34" charset="0"/>
                <a:cs typeface="Arial" panose="020B0604020202020204" pitchFamily="34" charset="0"/>
              </a:rPr>
            </a:br>
            <a:r>
              <a:rPr lang="en-US" sz="2450" b="1" dirty="0" smtClean="0">
                <a:solidFill>
                  <a:srgbClr val="C00000"/>
                </a:solidFill>
                <a:latin typeface="Arial" panose="020B0604020202020204" pitchFamily="34" charset="0"/>
                <a:cs typeface="Arial" panose="020B0604020202020204" pitchFamily="34" charset="0"/>
              </a:rPr>
              <a:t>Reflect</a:t>
            </a:r>
            <a:r>
              <a:rPr lang="en-US" sz="2450" dirty="0" smtClean="0">
                <a:latin typeface="Arial" panose="020B0604020202020204" pitchFamily="34" charset="0"/>
                <a:cs typeface="Arial" panose="020B0604020202020204" pitchFamily="34" charset="0"/>
              </a:rPr>
              <a:t> – The hints in </a:t>
            </a:r>
            <a:r>
              <a:rPr lang="en-US" sz="2450" b="1" dirty="0" smtClean="0">
                <a:latin typeface="Arial" panose="020B0604020202020204" pitchFamily="34" charset="0"/>
                <a:cs typeface="Arial" panose="020B0604020202020204" pitchFamily="34" charset="0"/>
              </a:rPr>
              <a:t>Q6</a:t>
            </a:r>
            <a:r>
              <a:rPr lang="en-US" sz="2450" dirty="0" smtClean="0">
                <a:latin typeface="Arial" panose="020B0604020202020204" pitchFamily="34" charset="0"/>
                <a:cs typeface="Arial" panose="020B0604020202020204" pitchFamily="34" charset="0"/>
              </a:rPr>
              <a:t> and </a:t>
            </a:r>
            <a:r>
              <a:rPr lang="en-US" sz="2450" b="1" dirty="0" smtClean="0">
                <a:latin typeface="Arial" panose="020B0604020202020204" pitchFamily="34" charset="0"/>
                <a:cs typeface="Arial" panose="020B0604020202020204" pitchFamily="34" charset="0"/>
              </a:rPr>
              <a:t>Q8</a:t>
            </a:r>
            <a:r>
              <a:rPr lang="en-US" sz="2450" dirty="0" smtClean="0">
                <a:latin typeface="Arial" panose="020B0604020202020204" pitchFamily="34" charset="0"/>
                <a:cs typeface="Arial" panose="020B0604020202020204" pitchFamily="34" charset="0"/>
              </a:rPr>
              <a:t> suggested drawing a </a:t>
            </a:r>
            <a:r>
              <a:rPr lang="en-US" sz="2450" dirty="0">
                <a:latin typeface="Arial" panose="020B0604020202020204" pitchFamily="34" charset="0"/>
                <a:cs typeface="Arial" panose="020B0604020202020204" pitchFamily="34" charset="0"/>
              </a:rPr>
              <a:t>diagram to help with your answer. Did the diagram help you? Write a sentence </a:t>
            </a:r>
            <a:r>
              <a:rPr lang="en-US" sz="2450" dirty="0" smtClean="0">
                <a:latin typeface="Arial" panose="020B0604020202020204" pitchFamily="34" charset="0"/>
                <a:cs typeface="Arial" panose="020B0604020202020204" pitchFamily="34" charset="0"/>
              </a:rPr>
              <a:t>explaining </a:t>
            </a:r>
            <a:r>
              <a:rPr lang="en-US" sz="2450" dirty="0">
                <a:latin typeface="Arial" panose="020B0604020202020204" pitchFamily="34" charset="0"/>
                <a:cs typeface="Arial" panose="020B0604020202020204" pitchFamily="34" charset="0"/>
              </a:rPr>
              <a:t>how.</a:t>
            </a:r>
            <a:endParaRPr lang="pl-PL" sz="245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4" name="Oval 3"/>
          <p:cNvSpPr/>
          <p:nvPr/>
        </p:nvSpPr>
        <p:spPr>
          <a:xfrm>
            <a:off x="5866309" y="1536452"/>
            <a:ext cx="2742932" cy="2770359"/>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H="1">
            <a:off x="276796" y="5805264"/>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Q6a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Draw a diagram and mark on all the information that you know.</a:t>
            </a:r>
            <a:endParaRPr lang="en-US" sz="2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634453"/>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a:t>
            </a:r>
            <a:r>
              <a:rPr lang="en-GB" sz="4000" dirty="0"/>
              <a:t>– </a:t>
            </a:r>
            <a:r>
              <a:rPr lang="en-GB" sz="4000" dirty="0" smtClean="0"/>
              <a:t>Radii and Chords</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504</a:t>
            </a:r>
            <a:endParaRPr lang="en-GB" sz="1400" b="1" dirty="0">
              <a:latin typeface="Calibri" panose="020F0502020204030204" pitchFamily="34" charset="0"/>
            </a:endParaRPr>
          </a:p>
        </p:txBody>
      </p:sp>
      <p:sp>
        <p:nvSpPr>
          <p:cNvPr id="3" name="Rectangle 2"/>
          <p:cNvSpPr/>
          <p:nvPr/>
        </p:nvSpPr>
        <p:spPr>
          <a:xfrm>
            <a:off x="251519" y="1196752"/>
            <a:ext cx="5256585" cy="2731517"/>
          </a:xfrm>
          <a:prstGeom prst="rect">
            <a:avLst/>
          </a:prstGeom>
        </p:spPr>
        <p:txBody>
          <a:bodyPr wrap="square">
            <a:spAutoFit/>
          </a:bodyPr>
          <a:lstStyle/>
          <a:p>
            <a:pPr marL="457200" indent="-457200">
              <a:buClr>
                <a:srgbClr val="C00000"/>
              </a:buClr>
              <a:buFont typeface="+mj-lt"/>
              <a:buAutoNum type="arabicPeriod" startAt="8"/>
              <a:tabLst>
                <a:tab pos="914400" algn="l"/>
              </a:tabLst>
            </a:pPr>
            <a:r>
              <a:rPr lang="en-US" sz="2450" b="1" dirty="0" smtClean="0">
                <a:solidFill>
                  <a:srgbClr val="C00000"/>
                </a:solidFill>
                <a:latin typeface="Arial" panose="020B0604020202020204" pitchFamily="34" charset="0"/>
                <a:cs typeface="Arial" panose="020B0604020202020204" pitchFamily="34" charset="0"/>
              </a:rPr>
              <a:t>Reasoning</a:t>
            </a:r>
            <a:r>
              <a:rPr lang="en-US" sz="2450" dirty="0" smtClean="0">
                <a:solidFill>
                  <a:srgbClr val="C00000"/>
                </a:solidFill>
                <a:latin typeface="Arial" panose="020B0604020202020204" pitchFamily="34" charset="0"/>
                <a:cs typeface="Arial" panose="020B0604020202020204" pitchFamily="34" charset="0"/>
              </a:rPr>
              <a:t> </a:t>
            </a:r>
            <a:r>
              <a:rPr lang="en-US" sz="2450" dirty="0" smtClean="0">
                <a:latin typeface="Arial" panose="020B0604020202020204" pitchFamily="34" charset="0"/>
                <a:cs typeface="Arial" panose="020B0604020202020204" pitchFamily="34" charset="0"/>
              </a:rPr>
              <a:t>O </a:t>
            </a:r>
            <a:r>
              <a:rPr lang="en-US" sz="2450" dirty="0">
                <a:latin typeface="Arial" panose="020B0604020202020204" pitchFamily="34" charset="0"/>
                <a:cs typeface="Arial" panose="020B0604020202020204" pitchFamily="34" charset="0"/>
              </a:rPr>
              <a:t>is the centre of a circle. M is the midpoint of chord </a:t>
            </a:r>
            <a:r>
              <a:rPr lang="en-US" sz="2450" dirty="0" smtClean="0">
                <a:latin typeface="Arial" panose="020B0604020202020204" pitchFamily="34" charset="0"/>
                <a:cs typeface="Arial" panose="020B0604020202020204" pitchFamily="34" charset="0"/>
              </a:rPr>
              <a:t>AB.</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Angle </a:t>
            </a:r>
            <a:r>
              <a:rPr lang="en-US" sz="2450" dirty="0">
                <a:latin typeface="Arial" panose="020B0604020202020204" pitchFamily="34" charset="0"/>
                <a:cs typeface="Arial" panose="020B0604020202020204" pitchFamily="34" charset="0"/>
              </a:rPr>
              <a:t>OAB = 25°. </a:t>
            </a:r>
            <a:endParaRPr lang="en-US" sz="24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450" dirty="0" smtClean="0">
                <a:latin typeface="Arial" panose="020B0604020202020204" pitchFamily="34" charset="0"/>
                <a:cs typeface="Arial" panose="020B0604020202020204" pitchFamily="34" charset="0"/>
              </a:rPr>
              <a:t>What </a:t>
            </a:r>
            <a:r>
              <a:rPr lang="en-US" sz="2450" dirty="0">
                <a:latin typeface="Arial" panose="020B0604020202020204" pitchFamily="34" charset="0"/>
                <a:cs typeface="Arial" panose="020B0604020202020204" pitchFamily="34" charset="0"/>
              </a:rPr>
              <a:t>is angle AMO? </a:t>
            </a:r>
            <a:endParaRPr lang="en-US" sz="24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450" dirty="0" smtClean="0">
                <a:latin typeface="Arial" panose="020B0604020202020204" pitchFamily="34" charset="0"/>
                <a:cs typeface="Arial" panose="020B0604020202020204" pitchFamily="34" charset="0"/>
              </a:rPr>
              <a:t>Work </a:t>
            </a:r>
            <a:r>
              <a:rPr lang="en-US" sz="2450" dirty="0">
                <a:latin typeface="Arial" panose="020B0604020202020204" pitchFamily="34" charset="0"/>
                <a:cs typeface="Arial" panose="020B0604020202020204" pitchFamily="34" charset="0"/>
              </a:rPr>
              <a:t>out angle AOM. </a:t>
            </a:r>
            <a:endParaRPr lang="en-US" sz="24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450" dirty="0" smtClean="0">
                <a:latin typeface="Arial" panose="020B0604020202020204" pitchFamily="34" charset="0"/>
                <a:cs typeface="Arial" panose="020B0604020202020204" pitchFamily="34" charset="0"/>
              </a:rPr>
              <a:t>Work </a:t>
            </a:r>
            <a:r>
              <a:rPr lang="en-US" sz="2450" dirty="0">
                <a:latin typeface="Arial" panose="020B0604020202020204" pitchFamily="34" charset="0"/>
                <a:cs typeface="Arial" panose="020B0604020202020204" pitchFamily="34" charset="0"/>
              </a:rPr>
              <a:t>out angle AOB.</a:t>
            </a:r>
            <a:endParaRPr lang="pl-PL" sz="245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41639" t="43700" r="28502" b="31100"/>
          <a:stretch/>
        </p:blipFill>
        <p:spPr>
          <a:xfrm>
            <a:off x="1499078" y="3913320"/>
            <a:ext cx="2761467" cy="2651007"/>
          </a:xfrm>
          <a:prstGeom prst="rect">
            <a:avLst/>
          </a:prstGeom>
        </p:spPr>
      </p:pic>
    </p:spTree>
    <p:extLst>
      <p:ext uri="{BB962C8B-B14F-4D97-AF65-F5344CB8AC3E}">
        <p14:creationId xmlns:p14="http://schemas.microsoft.com/office/powerpoint/2010/main" val="747327148"/>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16.2 </a:t>
            </a:r>
            <a:r>
              <a:rPr lang="en-GB" sz="4000" dirty="0"/>
              <a:t>– </a:t>
            </a:r>
            <a:r>
              <a:rPr lang="en-GB" sz="4000" dirty="0" smtClean="0"/>
              <a:t>Tangents</a:t>
            </a:r>
            <a:endParaRPr lang="en-GB" sz="36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504</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572562173"/>
              </p:ext>
            </p:extLst>
          </p:nvPr>
        </p:nvGraphicFramePr>
        <p:xfrm>
          <a:off x="251518" y="1268760"/>
          <a:ext cx="8568952" cy="4900035"/>
        </p:xfrm>
        <a:graphic>
          <a:graphicData uri="http://schemas.openxmlformats.org/drawingml/2006/table">
            <a:tbl>
              <a:tblPr firstRow="1" bandRow="1">
                <a:effectLst/>
                <a:tableStyleId>{5940675A-B579-460E-94D1-54222C63F5DA}</a:tableStyleId>
              </a:tblPr>
              <a:tblGrid>
                <a:gridCol w="2142238"/>
                <a:gridCol w="3474388"/>
                <a:gridCol w="2952326"/>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2700" dirty="0" smtClean="0">
                          <a:latin typeface="Arial" panose="020B0604020202020204" pitchFamily="34" charset="0"/>
                          <a:cs typeface="Arial" panose="020B0604020202020204" pitchFamily="34" charset="0"/>
                        </a:rPr>
                        <a:t>Understand and use facts about tangents at a point and from a point.</a:t>
                      </a:r>
                    </a:p>
                    <a:p>
                      <a:pPr marL="342900" indent="-342900">
                        <a:buFont typeface="Arial" panose="020B0604020202020204" pitchFamily="34" charset="0"/>
                        <a:buChar char="•"/>
                      </a:pPr>
                      <a:r>
                        <a:rPr lang="en-US" sz="2700" dirty="0" smtClean="0">
                          <a:latin typeface="Arial" panose="020B0604020202020204" pitchFamily="34" charset="0"/>
                          <a:cs typeface="Arial" panose="020B0604020202020204" pitchFamily="34" charset="0"/>
                        </a:rPr>
                        <a:t>Give reasons for angle and length calculations involving tangents.</a:t>
                      </a:r>
                      <a:endParaRPr lang="en-US" sz="27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700" dirty="0" smtClean="0">
                          <a:latin typeface="Arial" panose="020B0604020202020204" pitchFamily="34" charset="0"/>
                          <a:cs typeface="Arial" panose="020B0604020202020204" pitchFamily="34" charset="0"/>
                        </a:rPr>
                        <a:t>The word 'tangent' comes from the Latin verb '</a:t>
                      </a:r>
                      <a:r>
                        <a:rPr lang="en-US" sz="2700" dirty="0" err="1" smtClean="0">
                          <a:latin typeface="Arial" panose="020B0604020202020204" pitchFamily="34" charset="0"/>
                          <a:cs typeface="Arial" panose="020B0604020202020204" pitchFamily="34" charset="0"/>
                        </a:rPr>
                        <a:t>tangere</a:t>
                      </a:r>
                      <a:r>
                        <a:rPr lang="en-US" sz="2700" dirty="0" smtClean="0">
                          <a:latin typeface="Arial" panose="020B0604020202020204" pitchFamily="34" charset="0"/>
                          <a:cs typeface="Arial" panose="020B0604020202020204" pitchFamily="34" charset="0"/>
                        </a:rPr>
                        <a:t>', which means to touch.</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When a line is drawn from the centre of a circle to the midpoint of a chord, at what angle does the line meet the chord?</a:t>
                      </a:r>
                      <a:endParaRPr lang="en-US" sz="26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16.2</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670342"/>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 name="Rectangle 1"/>
          <p:cNvSpPr/>
          <p:nvPr/>
        </p:nvSpPr>
        <p:spPr>
          <a:xfrm>
            <a:off x="179512" y="1124744"/>
            <a:ext cx="8712968" cy="5493812"/>
          </a:xfrm>
          <a:prstGeom prst="rect">
            <a:avLst/>
          </a:prstGeom>
        </p:spPr>
        <p:txBody>
          <a:bodyPr wrap="square" numCol="1" spcCol="182880">
            <a:spAutoFit/>
          </a:bodyPr>
          <a:lstStyle/>
          <a:p>
            <a:pPr>
              <a:buClr>
                <a:srgbClr val="0070C0"/>
              </a:buClr>
              <a:tabLst>
                <a:tab pos="804863" algn="l"/>
                <a:tab pos="8521700" algn="r"/>
              </a:tabLst>
            </a:pPr>
            <a:r>
              <a:rPr lang="en-US" sz="2700" b="1" dirty="0" smtClean="0">
                <a:solidFill>
                  <a:srgbClr val="FF0000"/>
                </a:solidFill>
                <a:latin typeface="Arial" panose="020B0604020202020204" pitchFamily="34" charset="0"/>
                <a:cs typeface="Arial" panose="020B0604020202020204" pitchFamily="34" charset="0"/>
              </a:rPr>
              <a:t>16 </a:t>
            </a:r>
            <a:r>
              <a:rPr lang="en-US" sz="2700" b="1" dirty="0">
                <a:solidFill>
                  <a:srgbClr val="FF0000"/>
                </a:solidFill>
                <a:latin typeface="Arial" panose="020B0604020202020204" pitchFamily="34" charset="0"/>
                <a:cs typeface="Arial" panose="020B0604020202020204" pitchFamily="34" charset="0"/>
              </a:rPr>
              <a:t>	</a:t>
            </a:r>
            <a:r>
              <a:rPr lang="en-US" sz="2700" b="1" dirty="0">
                <a:latin typeface="Arial" panose="020B0604020202020204" pitchFamily="34" charset="0"/>
                <a:cs typeface="Arial" panose="020B0604020202020204" pitchFamily="34" charset="0"/>
              </a:rPr>
              <a:t>Circle theorems</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	501</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Prior </a:t>
            </a:r>
            <a:r>
              <a:rPr lang="en-US" sz="2700" dirty="0">
                <a:latin typeface="Arial" panose="020B0604020202020204" pitchFamily="34" charset="0"/>
                <a:cs typeface="Arial" panose="020B0604020202020204" pitchFamily="34" charset="0"/>
              </a:rPr>
              <a:t>knowledge check </a:t>
            </a:r>
            <a:r>
              <a:rPr lang="en-US" sz="2700" dirty="0" smtClean="0">
                <a:latin typeface="Arial" panose="020B0604020202020204" pitchFamily="34" charset="0"/>
                <a:cs typeface="Arial" panose="020B0604020202020204" pitchFamily="34" charset="0"/>
              </a:rPr>
              <a:t>	501</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16.1	Radii </a:t>
            </a:r>
            <a:r>
              <a:rPr lang="en-US" sz="2700" dirty="0">
                <a:latin typeface="Arial" panose="020B0604020202020204" pitchFamily="34" charset="0"/>
                <a:cs typeface="Arial" panose="020B0604020202020204" pitchFamily="34" charset="0"/>
              </a:rPr>
              <a:t>and chords </a:t>
            </a:r>
            <a:r>
              <a:rPr lang="en-US" sz="2700" dirty="0" smtClean="0">
                <a:latin typeface="Arial" panose="020B0604020202020204" pitchFamily="34" charset="0"/>
                <a:cs typeface="Arial" panose="020B0604020202020204" pitchFamily="34" charset="0"/>
              </a:rPr>
              <a:t>	502</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16.2</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Tangents 	504</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16.3</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Angles </a:t>
            </a:r>
            <a:r>
              <a:rPr lang="en-US" sz="2700" dirty="0">
                <a:latin typeface="Arial" panose="020B0604020202020204" pitchFamily="34" charset="0"/>
                <a:cs typeface="Arial" panose="020B0604020202020204" pitchFamily="34" charset="0"/>
              </a:rPr>
              <a:t>in circles 1 </a:t>
            </a:r>
            <a:r>
              <a:rPr lang="en-US" sz="2700" dirty="0" smtClean="0">
                <a:latin typeface="Arial" panose="020B0604020202020204" pitchFamily="34" charset="0"/>
                <a:cs typeface="Arial" panose="020B0604020202020204" pitchFamily="34" charset="0"/>
              </a:rPr>
              <a:t>	506</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16.4</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Angles </a:t>
            </a:r>
            <a:r>
              <a:rPr lang="en-US" sz="2700" dirty="0">
                <a:latin typeface="Arial" panose="020B0604020202020204" pitchFamily="34" charset="0"/>
                <a:cs typeface="Arial" panose="020B0604020202020204" pitchFamily="34" charset="0"/>
              </a:rPr>
              <a:t>in circles 2 </a:t>
            </a:r>
            <a:r>
              <a:rPr lang="en-US" sz="2700" dirty="0" smtClean="0">
                <a:latin typeface="Arial" panose="020B0604020202020204" pitchFamily="34" charset="0"/>
                <a:cs typeface="Arial" panose="020B0604020202020204" pitchFamily="34" charset="0"/>
              </a:rPr>
              <a:t>	509</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16.5</a:t>
            </a:r>
            <a:r>
              <a:rPr lang="en-US" sz="2700" dirty="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Applying </a:t>
            </a:r>
            <a:r>
              <a:rPr lang="en-US" sz="2700" dirty="0">
                <a:latin typeface="Arial" panose="020B0604020202020204" pitchFamily="34" charset="0"/>
                <a:cs typeface="Arial" panose="020B0604020202020204" pitchFamily="34" charset="0"/>
              </a:rPr>
              <a:t>circle theorems </a:t>
            </a:r>
            <a:r>
              <a:rPr lang="en-US" sz="2700" dirty="0" smtClean="0">
                <a:latin typeface="Arial" panose="020B0604020202020204" pitchFamily="34" charset="0"/>
                <a:cs typeface="Arial" panose="020B0604020202020204" pitchFamily="34" charset="0"/>
              </a:rPr>
              <a:t>	512</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smtClean="0">
                <a:latin typeface="Arial" panose="020B0604020202020204" pitchFamily="34" charset="0"/>
                <a:cs typeface="Arial" panose="020B0604020202020204" pitchFamily="34" charset="0"/>
              </a:rPr>
              <a:t>	Problem-solving </a:t>
            </a:r>
            <a:r>
              <a:rPr lang="en-US" sz="2700" dirty="0" smtClean="0">
                <a:latin typeface="Arial" panose="020B0604020202020204" pitchFamily="34" charset="0"/>
                <a:cs typeface="Arial" panose="020B0604020202020204" pitchFamily="34" charset="0"/>
              </a:rPr>
              <a:t>	515</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Checkup 	517</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Strengthen 	519</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Extend 	523</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Knowledge </a:t>
            </a:r>
            <a:r>
              <a:rPr lang="en-US" sz="2700" dirty="0">
                <a:latin typeface="Arial" panose="020B0604020202020204" pitchFamily="34" charset="0"/>
                <a:cs typeface="Arial" panose="020B0604020202020204" pitchFamily="34" charset="0"/>
              </a:rPr>
              <a:t>check </a:t>
            </a:r>
            <a:r>
              <a:rPr lang="en-US" sz="2700" dirty="0" smtClean="0">
                <a:latin typeface="Arial" panose="020B0604020202020204" pitchFamily="34" charset="0"/>
                <a:cs typeface="Arial" panose="020B0604020202020204" pitchFamily="34" charset="0"/>
              </a:rPr>
              <a:t>	526</a:t>
            </a:r>
            <a:endParaRPr lang="en-US" sz="2700" dirty="0">
              <a:latin typeface="Arial" panose="020B0604020202020204" pitchFamily="34" charset="0"/>
              <a:cs typeface="Arial" panose="020B0604020202020204" pitchFamily="34" charset="0"/>
            </a:endParaRPr>
          </a:p>
          <a:p>
            <a:pPr>
              <a:buClr>
                <a:srgbClr val="0070C0"/>
              </a:buClr>
              <a:tabLst>
                <a:tab pos="804863" algn="l"/>
                <a:tab pos="8521700" algn="r"/>
              </a:tabLst>
            </a:pPr>
            <a:r>
              <a:rPr lang="en-US" sz="2700" dirty="0" smtClean="0">
                <a:latin typeface="Arial" panose="020B0604020202020204" pitchFamily="34" charset="0"/>
                <a:cs typeface="Arial" panose="020B0604020202020204" pitchFamily="34" charset="0"/>
              </a:rPr>
              <a:t>	Unit </a:t>
            </a:r>
            <a:r>
              <a:rPr lang="en-US" sz="2700" dirty="0">
                <a:latin typeface="Arial" panose="020B0604020202020204" pitchFamily="34" charset="0"/>
                <a:cs typeface="Arial" panose="020B0604020202020204" pitchFamily="34" charset="0"/>
              </a:rPr>
              <a:t>test </a:t>
            </a:r>
            <a:r>
              <a:rPr lang="en-US" sz="2700" dirty="0" smtClean="0">
                <a:latin typeface="Arial" panose="020B0604020202020204" pitchFamily="34" charset="0"/>
                <a:cs typeface="Arial" panose="020B0604020202020204" pitchFamily="34" charset="0"/>
              </a:rPr>
              <a:t>	527</a:t>
            </a:r>
            <a:endParaRPr lang="en-US" sz="2700" dirty="0">
              <a:latin typeface="Arial" panose="020B0604020202020204" pitchFamily="34" charset="0"/>
              <a:cs typeface="Arial" panose="020B0604020202020204" pitchFamily="34" charset="0"/>
            </a:endParaRPr>
          </a:p>
        </p:txBody>
      </p:sp>
      <p:sp>
        <p:nvSpPr>
          <p:cNvPr id="6" name="Round Same Side Corner Rectangle 5">
            <a:hlinkClick r:id="rId3" action="ppaction://hlinkpres?slideindex=1&amp;slidetitle="/>
          </p:cNvPr>
          <p:cNvSpPr/>
          <p:nvPr/>
        </p:nvSpPr>
        <p:spPr>
          <a:xfrm>
            <a:off x="6876256"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16.2 – Tangents</a:t>
            </a:r>
            <a:endParaRPr lang="en-GB" sz="4000"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504</a:t>
            </a:r>
            <a:endParaRPr lang="en-GB" sz="1400" b="1" dirty="0">
              <a:latin typeface="Calibri" panose="020F0502020204030204" pitchFamily="34" charset="0"/>
            </a:endParaRPr>
          </a:p>
        </p:txBody>
      </p:sp>
      <p:sp>
        <p:nvSpPr>
          <p:cNvPr id="3" name="Rectangle 2"/>
          <p:cNvSpPr/>
          <p:nvPr/>
        </p:nvSpPr>
        <p:spPr>
          <a:xfrm>
            <a:off x="251519" y="1196752"/>
            <a:ext cx="5256585" cy="2893100"/>
          </a:xfrm>
          <a:prstGeom prst="rect">
            <a:avLst/>
          </a:prstGeom>
        </p:spPr>
        <p:txBody>
          <a:bodyPr wrap="square">
            <a:spAutoFit/>
          </a:bodyPr>
          <a:lstStyle/>
          <a:p>
            <a:pPr marL="342900" indent="-342900">
              <a:buClr>
                <a:srgbClr val="C00000"/>
              </a:buClr>
              <a:buFont typeface="+mj-lt"/>
              <a:buAutoNum type="arabicPeriod"/>
              <a:tabLst>
                <a:tab pos="685800" algn="l"/>
              </a:tabLst>
            </a:pPr>
            <a:r>
              <a:rPr lang="en-US" sz="2600" dirty="0" smtClean="0">
                <a:solidFill>
                  <a:srgbClr val="C00000"/>
                </a:solidFill>
                <a:latin typeface="Arial" panose="020B0604020202020204" pitchFamily="34" charset="0"/>
                <a:cs typeface="Arial" panose="020B0604020202020204" pitchFamily="34" charset="0"/>
              </a:rPr>
              <a:t>a.</a:t>
            </a:r>
            <a:r>
              <a:rPr lang="en-US" sz="2600" dirty="0" smtClean="0">
                <a:latin typeface="Arial" panose="020B0604020202020204" pitchFamily="34" charset="0"/>
                <a:cs typeface="Arial" panose="020B0604020202020204" pitchFamily="34" charset="0"/>
              </a:rPr>
              <a:t> Find the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missing angle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in this triangle.</a:t>
            </a:r>
          </a:p>
          <a:p>
            <a:pPr marL="685800" lvl="1" indent="-342900">
              <a:buClr>
                <a:srgbClr val="C00000"/>
              </a:buClr>
              <a:buFont typeface="+mj-lt"/>
              <a:buAutoNum type="alphaLcPeriod" startAt="2"/>
            </a:pPr>
            <a:r>
              <a:rPr lang="en-US" sz="2600" dirty="0" smtClean="0">
                <a:latin typeface="Arial" panose="020B0604020202020204" pitchFamily="34" charset="0"/>
                <a:cs typeface="Arial" panose="020B0604020202020204" pitchFamily="34" charset="0"/>
              </a:rPr>
              <a:t>Find the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missing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length in this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triangle.</a:t>
            </a:r>
            <a:endParaRPr lang="pl-PL" sz="2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srcRect l="12986" t="48950" r="66355" b="39500"/>
          <a:stretch/>
        </p:blipFill>
        <p:spPr>
          <a:xfrm>
            <a:off x="3131840" y="1248710"/>
            <a:ext cx="2076598" cy="1099966"/>
          </a:xfrm>
          <a:prstGeom prst="rect">
            <a:avLst/>
          </a:prstGeom>
        </p:spPr>
      </p:pic>
      <p:pic>
        <p:nvPicPr>
          <p:cNvPr id="8" name="Picture 7"/>
          <p:cNvPicPr>
            <a:picLocks noChangeAspect="1"/>
          </p:cNvPicPr>
          <p:nvPr/>
        </p:nvPicPr>
        <p:blipFill rotWithShape="1">
          <a:blip r:embed="rId4"/>
          <a:srcRect l="62812" t="48826" r="14807" b="37523"/>
          <a:stretch/>
        </p:blipFill>
        <p:spPr>
          <a:xfrm>
            <a:off x="2987824" y="2852936"/>
            <a:ext cx="2160241" cy="1176835"/>
          </a:xfrm>
          <a:prstGeom prst="rect">
            <a:avLst/>
          </a:prstGeom>
        </p:spPr>
      </p:pic>
      <p:grpSp>
        <p:nvGrpSpPr>
          <p:cNvPr id="9" name="Group 8"/>
          <p:cNvGrpSpPr/>
          <p:nvPr/>
        </p:nvGrpSpPr>
        <p:grpSpPr>
          <a:xfrm>
            <a:off x="251520" y="4176663"/>
            <a:ext cx="5213924" cy="2348681"/>
            <a:chOff x="150164" y="6494199"/>
            <a:chExt cx="5213924" cy="2348681"/>
          </a:xfrm>
        </p:grpSpPr>
        <p:sp>
          <p:nvSpPr>
            <p:cNvPr id="11" name="Rectangle 10"/>
            <p:cNvSpPr/>
            <p:nvPr/>
          </p:nvSpPr>
          <p:spPr>
            <a:xfrm flipH="1">
              <a:off x="150164" y="6673055"/>
              <a:ext cx="5213924" cy="2169825"/>
            </a:xfrm>
            <a:prstGeom prst="rect">
              <a:avLst/>
            </a:prstGeom>
            <a:solidFill>
              <a:srgbClr val="EDF4F6"/>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Ins="1737360" rtlCol="0" anchor="t" anchorCtr="0">
              <a:spAutoFit/>
            </a:bodyPr>
            <a:lstStyle/>
            <a:p>
              <a:r>
                <a:rPr lang="en-US" sz="2400" dirty="0">
                  <a:solidFill>
                    <a:schemeClr val="tx1"/>
                  </a:solidFill>
                  <a:latin typeface="Arial" panose="020B0604020202020204" pitchFamily="34" charset="0"/>
                  <a:cs typeface="Arial" panose="020B0604020202020204" pitchFamily="34" charset="0"/>
                </a:rPr>
                <a:t>A tangent is a straight </a:t>
              </a:r>
              <a:r>
                <a:rPr lang="en-US" sz="2400" dirty="0" smtClean="0">
                  <a:solidFill>
                    <a:schemeClr val="tx1"/>
                  </a:solidFill>
                  <a:latin typeface="Arial" panose="020B0604020202020204" pitchFamily="34" charset="0"/>
                  <a:cs typeface="Arial" panose="020B0604020202020204" pitchFamily="34" charset="0"/>
                </a:rPr>
                <a:t>line </a:t>
              </a:r>
              <a:r>
                <a:rPr lang="en-US" sz="2400" dirty="0">
                  <a:solidFill>
                    <a:schemeClr val="tx1"/>
                  </a:solidFill>
                  <a:latin typeface="Arial" panose="020B0604020202020204" pitchFamily="34" charset="0"/>
                  <a:cs typeface="Arial" panose="020B0604020202020204" pitchFamily="34" charset="0"/>
                </a:rPr>
                <a:t>that touches a circle at one point only. The angle between a tangent and the radius is 90°.</a:t>
              </a: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2</a:t>
              </a:r>
              <a:endParaRPr lang="en-US" sz="2400" b="1"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5"/>
          <a:srcRect l="38057" t="43700" r="44028" b="38450"/>
          <a:stretch/>
        </p:blipFill>
        <p:spPr>
          <a:xfrm>
            <a:off x="3779215" y="4501535"/>
            <a:ext cx="1656881" cy="1877793"/>
          </a:xfrm>
          <a:prstGeom prst="rect">
            <a:avLst/>
          </a:prstGeom>
        </p:spPr>
      </p:pic>
      <p:sp>
        <p:nvSpPr>
          <p:cNvPr id="14" name="Flowchart: Delay 13"/>
          <p:cNvSpPr/>
          <p:nvPr/>
        </p:nvSpPr>
        <p:spPr>
          <a:xfrm flipH="1">
            <a:off x="5208438" y="1196752"/>
            <a:ext cx="371673" cy="3106809"/>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488096"/>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16.2 – Tangents</a:t>
            </a:r>
            <a:endParaRPr lang="en-GB" sz="4000"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504</a:t>
            </a:r>
            <a:endParaRPr lang="en-GB" sz="1400" b="1" dirty="0">
              <a:latin typeface="Calibri" panose="020F0502020204030204" pitchFamily="34" charset="0"/>
            </a:endParaRPr>
          </a:p>
        </p:txBody>
      </p:sp>
      <p:sp>
        <p:nvSpPr>
          <p:cNvPr id="3" name="Rectangle 2"/>
          <p:cNvSpPr/>
          <p:nvPr/>
        </p:nvSpPr>
        <p:spPr>
          <a:xfrm>
            <a:off x="251519" y="1196752"/>
            <a:ext cx="5256585" cy="3046988"/>
          </a:xfrm>
          <a:prstGeom prst="rect">
            <a:avLst/>
          </a:prstGeom>
        </p:spPr>
        <p:txBody>
          <a:bodyPr wrap="square">
            <a:spAutoFit/>
          </a:bodyPr>
          <a:lstStyle/>
          <a:p>
            <a:pPr marL="400050" indent="-400050">
              <a:buClr>
                <a:srgbClr val="C00000"/>
              </a:buClr>
              <a:buFont typeface="+mj-lt"/>
              <a:buAutoNum type="arabicPeriod" startAt="2"/>
              <a:tabLst>
                <a:tab pos="800100" algn="l"/>
              </a:tabLst>
            </a:pPr>
            <a:r>
              <a:rPr lang="en-US" sz="2400" b="1" dirty="0">
                <a:solidFill>
                  <a:srgbClr val="C00000"/>
                </a:solidFill>
                <a:latin typeface="Arial" panose="020B0604020202020204" pitchFamily="34" charset="0"/>
                <a:cs typeface="Arial" panose="020B0604020202020204" pitchFamily="34" charset="0"/>
              </a:rPr>
              <a:t>Problem-solving / </a:t>
            </a:r>
            <a:r>
              <a:rPr lang="en-US" sz="2400" b="1" dirty="0" smtClean="0">
                <a:solidFill>
                  <a:srgbClr val="C00000"/>
                </a:solidFill>
                <a:latin typeface="Arial" panose="020B0604020202020204" pitchFamily="34" charset="0"/>
                <a:cs typeface="Arial" panose="020B0604020202020204" pitchFamily="34" charset="0"/>
              </a:rPr>
              <a:t>Communication</a:t>
            </a:r>
            <a:r>
              <a:rPr lang="en-US" sz="2400" dirty="0" smtClean="0">
                <a:latin typeface="Arial" panose="020B0604020202020204" pitchFamily="34" charset="0"/>
                <a:cs typeface="Arial" panose="020B0604020202020204" pitchFamily="34" charset="0"/>
              </a:rPr>
              <a:t>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PA </a:t>
            </a:r>
            <a:r>
              <a:rPr lang="en-US" sz="2400" dirty="0">
                <a:latin typeface="Arial" panose="020B0604020202020204" pitchFamily="34" charset="0"/>
                <a:cs typeface="Arial" panose="020B0604020202020204" pitchFamily="34" charset="0"/>
              </a:rPr>
              <a:t>and PB are two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tangents </a:t>
            </a:r>
            <a:r>
              <a:rPr lang="en-US" sz="2400" dirty="0">
                <a:latin typeface="Arial" panose="020B0604020202020204" pitchFamily="34" charset="0"/>
                <a:cs typeface="Arial" panose="020B0604020202020204" pitchFamily="34" charset="0"/>
              </a:rPr>
              <a:t>to a circle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with </a:t>
            </a:r>
            <a:r>
              <a:rPr lang="en-US" sz="2400" dirty="0">
                <a:latin typeface="Arial" panose="020B0604020202020204" pitchFamily="34" charset="0"/>
                <a:cs typeface="Arial" panose="020B0604020202020204" pitchFamily="34" charset="0"/>
              </a:rPr>
              <a:t>centre 0. Prove that triangles APO and BPO are congruent. </a:t>
            </a:r>
            <a:r>
              <a:rPr lang="en-US" sz="2400" b="1" dirty="0">
                <a:solidFill>
                  <a:srgbClr val="C00000"/>
                </a:solidFill>
                <a:latin typeface="Arial" panose="020B0604020202020204" pitchFamily="34" charset="0"/>
                <a:cs typeface="Arial" panose="020B0604020202020204" pitchFamily="34" charset="0"/>
              </a:rPr>
              <a:t>Discussion</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What can you say about the lengths PA and PB?</a:t>
            </a:r>
            <a:endParaRPr lang="pl-PL" sz="2400" dirty="0">
              <a:latin typeface="Arial" panose="020B0604020202020204" pitchFamily="34" charset="0"/>
              <a:cs typeface="Arial" panose="020B0604020202020204" pitchFamily="34" charset="0"/>
            </a:endParaRPr>
          </a:p>
        </p:txBody>
      </p:sp>
      <p:grpSp>
        <p:nvGrpSpPr>
          <p:cNvPr id="9" name="Group 8"/>
          <p:cNvGrpSpPr/>
          <p:nvPr/>
        </p:nvGrpSpPr>
        <p:grpSpPr>
          <a:xfrm>
            <a:off x="251520" y="4176663"/>
            <a:ext cx="5213924" cy="2348681"/>
            <a:chOff x="150164" y="6494199"/>
            <a:chExt cx="5213924" cy="2348681"/>
          </a:xfrm>
        </p:grpSpPr>
        <p:sp>
          <p:nvSpPr>
            <p:cNvPr id="11" name="Rectangle 10"/>
            <p:cNvSpPr/>
            <p:nvPr/>
          </p:nvSpPr>
          <p:spPr>
            <a:xfrm flipH="1">
              <a:off x="150164" y="6673055"/>
              <a:ext cx="5213924" cy="2169825"/>
            </a:xfrm>
            <a:prstGeom prst="rect">
              <a:avLst/>
            </a:prstGeom>
            <a:solidFill>
              <a:srgbClr val="EDF4F6"/>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Ins="1737360" rtlCol="0" anchor="t" anchorCtr="0">
              <a:spAutoFit/>
            </a:bodyPr>
            <a:lstStyle/>
            <a:p>
              <a:r>
                <a:rPr lang="en-US" sz="2400" dirty="0" smtClean="0">
                  <a:solidFill>
                    <a:schemeClr val="tx1"/>
                  </a:solidFill>
                  <a:latin typeface="Arial" panose="020B0604020202020204" pitchFamily="34" charset="0"/>
                  <a:cs typeface="Arial" panose="020B0604020202020204" pitchFamily="34" charset="0"/>
                </a:rPr>
                <a:t>Tangents are drawn to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a circle from a point outside the circle are equal in length.</a:t>
              </a:r>
            </a:p>
            <a:p>
              <a:r>
                <a:rPr lang="en-US" sz="2400" dirty="0" smtClean="0">
                  <a:solidFill>
                    <a:schemeClr val="tx1"/>
                  </a:solidFill>
                  <a:latin typeface="Arial" panose="020B0604020202020204" pitchFamily="34" charset="0"/>
                  <a:cs typeface="Arial" panose="020B0604020202020204" pitchFamily="34" charset="0"/>
                </a:rPr>
                <a:t>So AB = AC</a:t>
              </a:r>
              <a:endParaRPr lang="en-US" sz="2400" dirty="0">
                <a:solidFill>
                  <a:schemeClr val="tx1"/>
                </a:solidFill>
                <a:latin typeface="Arial" panose="020B0604020202020204" pitchFamily="34" charset="0"/>
                <a:cs typeface="Arial" panose="020B0604020202020204" pitchFamily="34" charset="0"/>
              </a:endParaRP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2</a:t>
              </a:r>
              <a:endParaRPr lang="en-US" sz="2400" b="1"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4"/>
          <a:srcRect l="33279" t="24800" r="26113" b="54200"/>
          <a:stretch/>
        </p:blipFill>
        <p:spPr>
          <a:xfrm>
            <a:off x="3420163" y="1262680"/>
            <a:ext cx="2087941" cy="1374232"/>
          </a:xfrm>
          <a:prstGeom prst="rect">
            <a:avLst/>
          </a:prstGeom>
        </p:spPr>
      </p:pic>
      <p:pic>
        <p:nvPicPr>
          <p:cNvPr id="6" name="Picture 5"/>
          <p:cNvPicPr>
            <a:picLocks noChangeAspect="1"/>
          </p:cNvPicPr>
          <p:nvPr/>
        </p:nvPicPr>
        <p:blipFill rotWithShape="1">
          <a:blip r:embed="rId4"/>
          <a:srcRect l="23724" t="56300" r="51194" b="26901"/>
          <a:stretch/>
        </p:blipFill>
        <p:spPr>
          <a:xfrm>
            <a:off x="3419872" y="4975811"/>
            <a:ext cx="1939257" cy="147752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110251100"/>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16.2 – Tangents</a:t>
            </a:r>
            <a:endParaRPr lang="en-GB" sz="4000"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505</a:t>
            </a:r>
            <a:endParaRPr lang="en-GB" sz="1400" b="1" dirty="0">
              <a:latin typeface="Calibri" panose="020F0502020204030204" pitchFamily="34" charset="0"/>
            </a:endParaRPr>
          </a:p>
        </p:txBody>
      </p:sp>
      <p:grpSp>
        <p:nvGrpSpPr>
          <p:cNvPr id="13" name="Group 12"/>
          <p:cNvGrpSpPr/>
          <p:nvPr/>
        </p:nvGrpSpPr>
        <p:grpSpPr>
          <a:xfrm>
            <a:off x="165680" y="1124744"/>
            <a:ext cx="8712968" cy="5613146"/>
            <a:chOff x="3483872" y="1017023"/>
            <a:chExt cx="5264592" cy="5613146"/>
          </a:xfrm>
        </p:grpSpPr>
        <p:sp>
          <p:nvSpPr>
            <p:cNvPr id="15" name="Round Diagonal Corner Rectangle 14"/>
            <p:cNvSpPr/>
            <p:nvPr/>
          </p:nvSpPr>
          <p:spPr>
            <a:xfrm>
              <a:off x="3491880" y="1017023"/>
              <a:ext cx="5256584" cy="5527334"/>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2</a:t>
              </a:r>
              <a:endParaRPr lang="en-US" sz="2000" b="1"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3558865" y="1521078"/>
              <a:ext cx="5146090" cy="5109091"/>
            </a:xfrm>
            <a:prstGeom prst="rect">
              <a:avLst/>
            </a:prstGeom>
          </p:spPr>
          <p:txBody>
            <a:bodyPr wrap="square">
              <a:spAutoFit/>
            </a:bodyPr>
            <a:lstStyle/>
            <a:p>
              <a:pPr>
                <a:spcAft>
                  <a:spcPts val="0"/>
                </a:spcAft>
                <a:tabLst>
                  <a:tab pos="1943100" algn="l"/>
                  <a:tab pos="4972050" algn="r"/>
                </a:tabLst>
              </a:pPr>
              <a:r>
                <a:rPr lang="en-US" sz="2000" dirty="0"/>
                <a:t>In the diagram, 0 is the centre of the circle. </a:t>
              </a:r>
              <a:r>
                <a:rPr lang="en-US" sz="2000" dirty="0" smtClean="0"/>
                <a:t/>
              </a:r>
              <a:br>
                <a:rPr lang="en-US" sz="2000" dirty="0" smtClean="0"/>
              </a:br>
              <a:r>
                <a:rPr lang="en-US" sz="2000" dirty="0" smtClean="0"/>
                <a:t>Angle </a:t>
              </a:r>
              <a:r>
                <a:rPr lang="en-US" sz="2000" dirty="0"/>
                <a:t>POQ is 130°. PQ is a chord. PR and </a:t>
              </a:r>
              <a:r>
                <a:rPr lang="en-US" sz="2000" dirty="0" smtClean="0"/>
                <a:t/>
              </a:r>
              <a:br>
                <a:rPr lang="en-US" sz="2000" dirty="0" smtClean="0"/>
              </a:br>
              <a:r>
                <a:rPr lang="en-US" sz="2000" dirty="0" smtClean="0"/>
                <a:t>QR </a:t>
              </a:r>
              <a:r>
                <a:rPr lang="en-US" sz="2000" dirty="0"/>
                <a:t>are tangents to the circle.</a:t>
              </a:r>
            </a:p>
            <a:p>
              <a:pPr>
                <a:spcAft>
                  <a:spcPts val="0"/>
                </a:spcAft>
                <a:tabLst>
                  <a:tab pos="1943100" algn="l"/>
                  <a:tab pos="4972050" algn="r"/>
                </a:tabLst>
              </a:pPr>
              <a:r>
                <a:rPr lang="en-US" sz="2000" dirty="0"/>
                <a:t>Work out the size of</a:t>
              </a:r>
            </a:p>
            <a:p>
              <a:pPr>
                <a:spcAft>
                  <a:spcPts val="0"/>
                </a:spcAft>
                <a:tabLst>
                  <a:tab pos="1943100" algn="l"/>
                  <a:tab pos="4972050" algn="r"/>
                </a:tabLst>
              </a:pPr>
              <a:r>
                <a:rPr lang="en-US" sz="2000" dirty="0"/>
                <a:t>a angle OPQ b angle QPR c angle PRQ.</a:t>
              </a:r>
            </a:p>
            <a:p>
              <a:pPr>
                <a:spcAft>
                  <a:spcPts val="0"/>
                </a:spcAft>
                <a:tabLst>
                  <a:tab pos="1943100" algn="l"/>
                  <a:tab pos="4972050" algn="r"/>
                </a:tabLst>
              </a:pPr>
              <a:r>
                <a:rPr lang="en-US" sz="2000" dirty="0"/>
                <a:t>Give reasons for your answers</a:t>
              </a:r>
              <a:r>
                <a:rPr lang="en-US" sz="2000" dirty="0" smtClean="0"/>
                <a:t>.</a:t>
              </a:r>
            </a:p>
            <a:p>
              <a:pPr>
                <a:spcAft>
                  <a:spcPts val="0"/>
                </a:spcAft>
                <a:tabLst>
                  <a:tab pos="1943100" algn="l"/>
                  <a:tab pos="4972050" algn="r"/>
                </a:tabLst>
              </a:pPr>
              <a:endParaRPr lang="en-US" sz="600" dirty="0"/>
            </a:p>
            <a:p>
              <a:pPr marL="457200" indent="-457200">
                <a:spcAft>
                  <a:spcPts val="0"/>
                </a:spcAft>
                <a:buFont typeface="+mj-lt"/>
                <a:buAutoNum type="alphaLcPeriod"/>
                <a:tabLst>
                  <a:tab pos="1943100" algn="l"/>
                  <a:tab pos="4972050" algn="r"/>
                </a:tabLst>
              </a:pPr>
              <a:r>
                <a:rPr lang="en-US" sz="2000" dirty="0" smtClean="0">
                  <a:latin typeface="Comic Sans MS" panose="030F0702030302020204" pitchFamily="66" charset="0"/>
                </a:rPr>
                <a:t>OP </a:t>
              </a:r>
              <a:r>
                <a:rPr lang="en-US" sz="2000" dirty="0">
                  <a:latin typeface="Comic Sans MS" panose="030F0702030302020204" pitchFamily="66" charset="0"/>
                </a:rPr>
                <a:t>= OQ (radii of same </a:t>
              </a:r>
              <a:r>
                <a:rPr lang="en-US" sz="2000" dirty="0" smtClean="0">
                  <a:latin typeface="Comic Sans MS" panose="030F0702030302020204" pitchFamily="66" charset="0"/>
                </a:rPr>
                <a:t>circle)</a:t>
              </a:r>
              <a:br>
                <a:rPr lang="en-US" sz="2000" dirty="0" smtClean="0">
                  <a:latin typeface="Comic Sans MS" panose="030F0702030302020204" pitchFamily="66" charset="0"/>
                </a:rPr>
              </a:br>
              <a:r>
                <a:rPr lang="en-US" sz="2000" dirty="0" smtClean="0">
                  <a:latin typeface="Comic Sans MS" panose="030F0702030302020204" pitchFamily="66" charset="0"/>
                </a:rPr>
                <a:t>Angle </a:t>
              </a:r>
              <a:r>
                <a:rPr lang="en-US" sz="2000" dirty="0">
                  <a:latin typeface="Comic Sans MS" panose="030F0702030302020204" pitchFamily="66" charset="0"/>
                </a:rPr>
                <a:t>OPQ </a:t>
              </a:r>
              <a:r>
                <a:rPr lang="en-US" sz="2000" dirty="0" smtClean="0">
                  <a:latin typeface="Comic Sans MS" panose="030F0702030302020204" pitchFamily="66" charset="0"/>
                </a:rPr>
                <a:t>	= </a:t>
              </a:r>
              <a:r>
                <a:rPr lang="en-US" sz="2000" dirty="0">
                  <a:latin typeface="Comic Sans MS" panose="030F0702030302020204" pitchFamily="66" charset="0"/>
                </a:rPr>
                <a:t>angle OQP (</a:t>
              </a:r>
              <a:r>
                <a:rPr lang="en-US" sz="2000" dirty="0" smtClean="0">
                  <a:latin typeface="Comic Sans MS" panose="030F0702030302020204" pitchFamily="66" charset="0"/>
                </a:rPr>
                <a:t>triangle </a:t>
              </a:r>
              <a:r>
                <a:rPr lang="en-US" sz="2000" dirty="0">
                  <a:latin typeface="Comic Sans MS" panose="030F0702030302020204" pitchFamily="66" charset="0"/>
                </a:rPr>
                <a:t>OPQ is </a:t>
              </a:r>
              <a:r>
                <a:rPr lang="en-US" sz="2000" dirty="0" smtClean="0">
                  <a:latin typeface="Comic Sans MS" panose="030F0702030302020204" pitchFamily="66" charset="0"/>
                </a:rPr>
                <a:t>isosceles)</a:t>
              </a:r>
              <a:br>
                <a:rPr lang="en-US" sz="2000" dirty="0" smtClean="0">
                  <a:latin typeface="Comic Sans MS" panose="030F0702030302020204" pitchFamily="66" charset="0"/>
                </a:rPr>
              </a:br>
              <a:r>
                <a:rPr lang="en-US" sz="2000" dirty="0" smtClean="0">
                  <a:latin typeface="Comic Sans MS" panose="030F0702030302020204" pitchFamily="66" charset="0"/>
                </a:rPr>
                <a:t>	= </a:t>
              </a:r>
              <a:r>
                <a:rPr lang="en-US" sz="2000" dirty="0">
                  <a:latin typeface="Comic Sans MS" panose="030F0702030302020204" pitchFamily="66" charset="0"/>
                </a:rPr>
                <a:t>(180°- 130°) + 2 = 25° </a:t>
              </a:r>
              <a:endParaRPr lang="en-US" sz="2000" dirty="0" smtClean="0">
                <a:latin typeface="Comic Sans MS" panose="030F0702030302020204" pitchFamily="66" charset="0"/>
              </a:endParaRPr>
            </a:p>
            <a:p>
              <a:pPr marL="457200" indent="-457200">
                <a:spcAft>
                  <a:spcPts val="0"/>
                </a:spcAft>
                <a:buFont typeface="+mj-lt"/>
                <a:buAutoNum type="alphaLcPeriod"/>
                <a:tabLst>
                  <a:tab pos="1943100" algn="l"/>
                  <a:tab pos="4972050" algn="r"/>
                </a:tabLst>
              </a:pPr>
              <a:r>
                <a:rPr lang="en-US" sz="2000" dirty="0" smtClean="0">
                  <a:latin typeface="Comic Sans MS" panose="030F0702030302020204" pitchFamily="66" charset="0"/>
                </a:rPr>
                <a:t>Angle </a:t>
              </a:r>
              <a:r>
                <a:rPr lang="en-US" sz="2000" dirty="0">
                  <a:latin typeface="Comic Sans MS" panose="030F0702030302020204" pitchFamily="66" charset="0"/>
                </a:rPr>
                <a:t>OPR = angle OQP = 90</a:t>
              </a:r>
              <a:r>
                <a:rPr lang="en-US" sz="2000" dirty="0" smtClean="0">
                  <a:latin typeface="Comic Sans MS" panose="030F0702030302020204" pitchFamily="66" charset="0"/>
                </a:rPr>
                <a:t>”</a:t>
              </a:r>
              <a:br>
                <a:rPr lang="en-US" sz="2000" dirty="0" smtClean="0">
                  <a:latin typeface="Comic Sans MS" panose="030F0702030302020204" pitchFamily="66" charset="0"/>
                </a:rPr>
              </a:br>
              <a:r>
                <a:rPr lang="en-US" sz="2000" dirty="0" smtClean="0">
                  <a:latin typeface="Comic Sans MS" panose="030F0702030302020204" pitchFamily="66" charset="0"/>
                </a:rPr>
                <a:t>(</a:t>
              </a:r>
              <a:r>
                <a:rPr lang="en-US" sz="2000" dirty="0">
                  <a:latin typeface="Comic Sans MS" panose="030F0702030302020204" pitchFamily="66" charset="0"/>
                </a:rPr>
                <a:t>angles between tangent and radius = 90</a:t>
              </a:r>
              <a:r>
                <a:rPr lang="en-US" sz="2000" dirty="0" smtClean="0">
                  <a:latin typeface="Comic Sans MS" panose="030F0702030302020204" pitchFamily="66" charset="0"/>
                </a:rPr>
                <a:t>°)</a:t>
              </a:r>
              <a:br>
                <a:rPr lang="en-US" sz="2000" dirty="0" smtClean="0">
                  <a:latin typeface="Comic Sans MS" panose="030F0702030302020204" pitchFamily="66" charset="0"/>
                </a:rPr>
              </a:br>
              <a:r>
                <a:rPr lang="en-US" sz="2000" dirty="0" smtClean="0">
                  <a:latin typeface="Comic Sans MS" panose="030F0702030302020204" pitchFamily="66" charset="0"/>
                </a:rPr>
                <a:t>Angle </a:t>
              </a:r>
              <a:r>
                <a:rPr lang="en-US" sz="2000" dirty="0">
                  <a:latin typeface="Comic Sans MS" panose="030F0702030302020204" pitchFamily="66" charset="0"/>
                </a:rPr>
                <a:t>QPR </a:t>
              </a:r>
              <a:r>
                <a:rPr lang="en-US" sz="2000" dirty="0" smtClean="0">
                  <a:latin typeface="Comic Sans MS" panose="030F0702030302020204" pitchFamily="66" charset="0"/>
                </a:rPr>
                <a:t>	= </a:t>
              </a:r>
              <a:r>
                <a:rPr lang="en-US" sz="2000" dirty="0">
                  <a:latin typeface="Comic Sans MS" panose="030F0702030302020204" pitchFamily="66" charset="0"/>
                </a:rPr>
                <a:t>angle OPR - angle OPQ </a:t>
              </a:r>
              <a:br>
                <a:rPr lang="en-US" sz="2000" dirty="0">
                  <a:latin typeface="Comic Sans MS" panose="030F0702030302020204" pitchFamily="66" charset="0"/>
                </a:rPr>
              </a:br>
              <a:r>
                <a:rPr lang="en-US" sz="2000" dirty="0" smtClean="0">
                  <a:latin typeface="Comic Sans MS" panose="030F0702030302020204" pitchFamily="66" charset="0"/>
                </a:rPr>
                <a:t>	= </a:t>
              </a:r>
              <a:r>
                <a:rPr lang="en-US" sz="2000" dirty="0">
                  <a:latin typeface="Comic Sans MS" panose="030F0702030302020204" pitchFamily="66" charset="0"/>
                </a:rPr>
                <a:t>90° -25“ = 65" </a:t>
              </a:r>
              <a:endParaRPr lang="en-US" sz="2000" dirty="0" smtClean="0">
                <a:latin typeface="Comic Sans MS" panose="030F0702030302020204" pitchFamily="66" charset="0"/>
              </a:endParaRPr>
            </a:p>
            <a:p>
              <a:pPr marL="457200" indent="-457200">
                <a:spcAft>
                  <a:spcPts val="0"/>
                </a:spcAft>
                <a:buFont typeface="+mj-lt"/>
                <a:buAutoNum type="alphaLcPeriod"/>
                <a:tabLst>
                  <a:tab pos="1943100" algn="l"/>
                  <a:tab pos="4972050" algn="r"/>
                </a:tabLst>
              </a:pPr>
              <a:r>
                <a:rPr lang="en-US" sz="2000" dirty="0" smtClean="0">
                  <a:latin typeface="Comic Sans MS" panose="030F0702030302020204" pitchFamily="66" charset="0"/>
                </a:rPr>
                <a:t>RPOQ </a:t>
              </a:r>
              <a:r>
                <a:rPr lang="en-US" sz="2000" dirty="0">
                  <a:latin typeface="Comic Sans MS" panose="030F0702030302020204" pitchFamily="66" charset="0"/>
                </a:rPr>
                <a:t>is a </a:t>
              </a:r>
              <a:r>
                <a:rPr lang="en-US" sz="2000" dirty="0" smtClean="0">
                  <a:latin typeface="Comic Sans MS" panose="030F0702030302020204" pitchFamily="66" charset="0"/>
                </a:rPr>
                <a:t>quadrilateral.</a:t>
              </a:r>
              <a:br>
                <a:rPr lang="en-US" sz="2000" dirty="0" smtClean="0">
                  <a:latin typeface="Comic Sans MS" panose="030F0702030302020204" pitchFamily="66" charset="0"/>
                </a:rPr>
              </a:br>
              <a:r>
                <a:rPr lang="en-US" sz="2000" dirty="0" smtClean="0">
                  <a:latin typeface="Comic Sans MS" panose="030F0702030302020204" pitchFamily="66" charset="0"/>
                </a:rPr>
                <a:t>Angle </a:t>
              </a:r>
              <a:r>
                <a:rPr lang="en-US" sz="2000" dirty="0">
                  <a:latin typeface="Comic Sans MS" panose="030F0702030302020204" pitchFamily="66" charset="0"/>
                </a:rPr>
                <a:t>PRQ = 360” - 90° - 90° - 130" = </a:t>
              </a:r>
              <a:r>
                <a:rPr lang="en-US" sz="2000" dirty="0" smtClean="0">
                  <a:latin typeface="Comic Sans MS" panose="030F0702030302020204" pitchFamily="66" charset="0"/>
                </a:rPr>
                <a:t>50“</a:t>
              </a:r>
              <a:br>
                <a:rPr lang="en-US" sz="2000" dirty="0" smtClean="0">
                  <a:latin typeface="Comic Sans MS" panose="030F0702030302020204" pitchFamily="66" charset="0"/>
                </a:rPr>
              </a:br>
              <a:r>
                <a:rPr lang="en-US" sz="2000" dirty="0" smtClean="0">
                  <a:latin typeface="Comic Sans MS" panose="030F0702030302020204" pitchFamily="66" charset="0"/>
                </a:rPr>
                <a:t>(</a:t>
              </a:r>
              <a:r>
                <a:rPr lang="en-US" sz="2000" dirty="0">
                  <a:latin typeface="Comic Sans MS" panose="030F0702030302020204" pitchFamily="66" charset="0"/>
                </a:rPr>
                <a:t>angles in a quadrilateral add up to 360°)</a:t>
              </a:r>
            </a:p>
          </p:txBody>
        </p:sp>
      </p:grpSp>
      <p:pic>
        <p:nvPicPr>
          <p:cNvPr id="4" name="Picture 3"/>
          <p:cNvPicPr>
            <a:picLocks noChangeAspect="1"/>
          </p:cNvPicPr>
          <p:nvPr/>
        </p:nvPicPr>
        <p:blipFill rotWithShape="1">
          <a:blip r:embed="rId4"/>
          <a:srcRect l="32085" t="21651" r="21336" b="52099"/>
          <a:stretch/>
        </p:blipFill>
        <p:spPr>
          <a:xfrm>
            <a:off x="5624351" y="1668237"/>
            <a:ext cx="3196121" cy="2048795"/>
          </a:xfrm>
          <a:prstGeom prst="rect">
            <a:avLst/>
          </a:prstGeom>
        </p:spPr>
      </p:pic>
      <p:sp>
        <p:nvSpPr>
          <p:cNvPr id="5" name="Rectangle 4"/>
          <p:cNvSpPr/>
          <p:nvPr/>
        </p:nvSpPr>
        <p:spPr>
          <a:xfrm>
            <a:off x="5580112" y="1700808"/>
            <a:ext cx="288032" cy="219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4"/>
          <a:srcRect l="32085" t="49878" r="21336" b="24800"/>
          <a:stretch/>
        </p:blipFill>
        <p:spPr>
          <a:xfrm>
            <a:off x="5868526" y="4286119"/>
            <a:ext cx="2951564" cy="1825159"/>
          </a:xfrm>
          <a:prstGeom prst="rect">
            <a:avLst/>
          </a:prstGeom>
        </p:spPr>
      </p:pic>
    </p:spTree>
    <p:extLst>
      <p:ext uri="{BB962C8B-B14F-4D97-AF65-F5344CB8AC3E}">
        <p14:creationId xmlns:p14="http://schemas.microsoft.com/office/powerpoint/2010/main" val="268425673"/>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16.2 – Tangents</a:t>
            </a:r>
            <a:endParaRPr lang="en-GB" sz="4000"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505</a:t>
            </a:r>
            <a:endParaRPr lang="en-GB" sz="1400" b="1" dirty="0">
              <a:latin typeface="Calibri" panose="020F0502020204030204" pitchFamily="34" charset="0"/>
            </a:endParaRPr>
          </a:p>
        </p:txBody>
      </p:sp>
      <p:sp>
        <p:nvSpPr>
          <p:cNvPr id="3" name="Rectangle 2"/>
          <p:cNvSpPr/>
          <p:nvPr/>
        </p:nvSpPr>
        <p:spPr>
          <a:xfrm>
            <a:off x="238558" y="1196752"/>
            <a:ext cx="8581914" cy="1815882"/>
          </a:xfrm>
          <a:prstGeom prst="rect">
            <a:avLst/>
          </a:prstGeom>
        </p:spPr>
        <p:txBody>
          <a:bodyPr wrap="square">
            <a:spAutoFit/>
          </a:bodyPr>
          <a:lstStyle/>
          <a:p>
            <a:pPr marL="457200" indent="-457200">
              <a:buClr>
                <a:srgbClr val="C00000"/>
              </a:buClr>
              <a:buFont typeface="+mj-lt"/>
              <a:buAutoNum type="arabicPeriod" startAt="3"/>
              <a:tabLst>
                <a:tab pos="800100" algn="l"/>
              </a:tabLst>
            </a:pPr>
            <a:r>
              <a:rPr lang="en-US" sz="2800" b="1" dirty="0" smtClean="0">
                <a:solidFill>
                  <a:srgbClr val="C00000"/>
                </a:solidFill>
                <a:latin typeface="Arial" panose="020B0604020202020204" pitchFamily="34" charset="0"/>
                <a:cs typeface="Arial" panose="020B0604020202020204" pitchFamily="34" charset="0"/>
              </a:rPr>
              <a:t>Reasoning - </a:t>
            </a:r>
            <a:r>
              <a:rPr lang="en-US" sz="2800" dirty="0" smtClean="0">
                <a:latin typeface="Arial" panose="020B0604020202020204" pitchFamily="34" charset="0"/>
                <a:cs typeface="Arial" panose="020B0604020202020204" pitchFamily="34" charset="0"/>
              </a:rPr>
              <a:t>The diagrams all show circles, centre O. Work out the size of each angle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marked with a letter.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Give reasons for your answers.</a:t>
            </a:r>
            <a:endParaRPr lang="pl-PL" sz="28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6416" y="1196752"/>
            <a:ext cx="548640" cy="548640"/>
          </a:xfrm>
          <a:prstGeom prst="rect">
            <a:avLst/>
          </a:prstGeom>
        </p:spPr>
      </p:pic>
      <p:pic>
        <p:nvPicPr>
          <p:cNvPr id="4" name="Picture 3"/>
          <p:cNvPicPr>
            <a:picLocks noChangeAspect="1"/>
          </p:cNvPicPr>
          <p:nvPr/>
        </p:nvPicPr>
        <p:blipFill rotWithShape="1">
          <a:blip r:embed="rId5"/>
          <a:srcRect l="16926" t="30615" r="20863" b="22308"/>
          <a:stretch/>
        </p:blipFill>
        <p:spPr>
          <a:xfrm>
            <a:off x="251520" y="3012634"/>
            <a:ext cx="8554290" cy="3584718"/>
          </a:xfrm>
          <a:prstGeom prst="rect">
            <a:avLst/>
          </a:prstGeom>
        </p:spPr>
      </p:pic>
    </p:spTree>
    <p:extLst>
      <p:ext uri="{BB962C8B-B14F-4D97-AF65-F5344CB8AC3E}">
        <p14:creationId xmlns:p14="http://schemas.microsoft.com/office/powerpoint/2010/main" val="3643447123"/>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16.2 – Tangents</a:t>
            </a:r>
            <a:endParaRPr lang="en-GB" sz="4000"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505</a:t>
            </a:r>
            <a:endParaRPr lang="en-GB" sz="1400" b="1" dirty="0">
              <a:latin typeface="Calibri" panose="020F0502020204030204" pitchFamily="34" charset="0"/>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72400" y="1268760"/>
            <a:ext cx="548640" cy="548640"/>
          </a:xfrm>
          <a:prstGeom prst="rect">
            <a:avLst/>
          </a:prstGeom>
        </p:spPr>
      </p:pic>
      <p:grpSp>
        <p:nvGrpSpPr>
          <p:cNvPr id="7" name="Group 6"/>
          <p:cNvGrpSpPr/>
          <p:nvPr/>
        </p:nvGrpSpPr>
        <p:grpSpPr>
          <a:xfrm>
            <a:off x="305905" y="1268760"/>
            <a:ext cx="5130191" cy="5246509"/>
            <a:chOff x="3483872" y="1089031"/>
            <a:chExt cx="5264592" cy="5246509"/>
          </a:xfrm>
        </p:grpSpPr>
        <p:sp>
          <p:nvSpPr>
            <p:cNvPr id="8" name="Round Diagonal Corner Rectangle 7"/>
            <p:cNvSpPr/>
            <p:nvPr/>
          </p:nvSpPr>
          <p:spPr>
            <a:xfrm>
              <a:off x="3491880" y="1089031"/>
              <a:ext cx="5256584" cy="5246509"/>
            </a:xfrm>
            <a:prstGeom prst="round2DiagRect">
              <a:avLst>
                <a:gd name="adj1" fmla="val 0"/>
                <a:gd name="adj2" fmla="val 10084"/>
              </a:avLst>
            </a:prstGeom>
            <a:solidFill>
              <a:srgbClr val="FFF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4616648"/>
            </a:xfrm>
            <a:prstGeom prst="rect">
              <a:avLst/>
            </a:prstGeom>
          </p:spPr>
          <p:txBody>
            <a:bodyPr wrap="square">
              <a:spAutoFit/>
            </a:bodyPr>
            <a:lstStyle/>
            <a:p>
              <a:pPr>
                <a:spcAft>
                  <a:spcPts val="0"/>
                </a:spcAft>
                <a:tabLst>
                  <a:tab pos="4972050" algn="r"/>
                </a:tabLst>
              </a:pPr>
              <a:r>
                <a:rPr lang="en-US" sz="2100" i="1" dirty="0" smtClean="0"/>
                <a:t>S</a:t>
              </a:r>
              <a:r>
                <a:rPr lang="en-US" sz="2100" dirty="0" smtClean="0"/>
                <a:t> and </a:t>
              </a:r>
              <a:r>
                <a:rPr lang="en-US" sz="2100" i="1" dirty="0"/>
                <a:t>T</a:t>
              </a:r>
              <a:r>
                <a:rPr lang="en-US" sz="2100" dirty="0"/>
                <a:t> are points on the circumference of a circle, </a:t>
              </a:r>
              <a:r>
                <a:rPr lang="en-US" sz="2100" dirty="0" smtClean="0"/>
                <a:t/>
              </a:r>
              <a:br>
                <a:rPr lang="en-US" sz="2100" dirty="0" smtClean="0"/>
              </a:br>
              <a:r>
                <a:rPr lang="en-US" sz="2100" dirty="0" smtClean="0"/>
                <a:t>centre </a:t>
              </a:r>
              <a:r>
                <a:rPr lang="en-US" sz="2100" dirty="0"/>
                <a:t>O.</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i="1" dirty="0"/>
                <a:t>PT</a:t>
              </a:r>
              <a:r>
                <a:rPr lang="en-US" sz="2100" dirty="0"/>
                <a:t> is a tangent to the circle.</a:t>
              </a:r>
            </a:p>
            <a:p>
              <a:pPr>
                <a:spcAft>
                  <a:spcPts val="0"/>
                </a:spcAft>
                <a:tabLst>
                  <a:tab pos="4972050" algn="r"/>
                </a:tabLst>
              </a:pPr>
              <a:r>
                <a:rPr lang="en-US" sz="2100" i="1" dirty="0"/>
                <a:t>SOP</a:t>
              </a:r>
              <a:r>
                <a:rPr lang="en-US" sz="2100" dirty="0"/>
                <a:t> is a straight line.</a:t>
              </a:r>
            </a:p>
            <a:p>
              <a:pPr>
                <a:spcAft>
                  <a:spcPts val="0"/>
                </a:spcAft>
                <a:tabLst>
                  <a:tab pos="4972050" algn="r"/>
                </a:tabLst>
              </a:pPr>
              <a:r>
                <a:rPr lang="en-US" sz="2100" dirty="0"/>
                <a:t>Angle </a:t>
              </a:r>
              <a:r>
                <a:rPr lang="en-US" sz="2100" i="1" dirty="0"/>
                <a:t>OPT</a:t>
              </a:r>
              <a:r>
                <a:rPr lang="en-US" sz="2100" dirty="0"/>
                <a:t>= 32°.</a:t>
              </a:r>
            </a:p>
            <a:p>
              <a:pPr>
                <a:spcAft>
                  <a:spcPts val="0"/>
                </a:spcAft>
                <a:tabLst>
                  <a:tab pos="4972050" algn="r"/>
                </a:tabLst>
              </a:pPr>
              <a:r>
                <a:rPr lang="en-US" sz="2100" dirty="0"/>
                <a:t>Work out the size of the angle marked </a:t>
              </a:r>
              <a:r>
                <a:rPr lang="en-US" sz="2100" i="1" dirty="0"/>
                <a:t>x</a:t>
              </a:r>
              <a:r>
                <a:rPr lang="en-US" sz="2100" dirty="0" smtClean="0"/>
                <a:t>.</a:t>
              </a:r>
              <a:endParaRPr lang="en-US" sz="2100" dirty="0"/>
            </a:p>
            <a:p>
              <a:pPr>
                <a:spcAft>
                  <a:spcPts val="0"/>
                </a:spcAft>
                <a:tabLst>
                  <a:tab pos="4972050" algn="r"/>
                </a:tabLst>
              </a:pPr>
              <a:r>
                <a:rPr lang="en-US" sz="2100" dirty="0"/>
                <a:t>Give reasons for your answer. </a:t>
              </a:r>
              <a:r>
                <a:rPr lang="en-US" sz="2100" dirty="0" smtClean="0"/>
                <a:t>	</a:t>
              </a:r>
            </a:p>
            <a:p>
              <a:pPr algn="r">
                <a:spcAft>
                  <a:spcPts val="0"/>
                </a:spcAft>
                <a:tabLst>
                  <a:tab pos="4972050" algn="r"/>
                </a:tabLst>
              </a:pPr>
              <a:r>
                <a:rPr lang="en-US" sz="2100" b="1" dirty="0"/>
                <a:t>	</a:t>
              </a:r>
              <a:r>
                <a:rPr lang="en-US" sz="2100" b="1" dirty="0" smtClean="0"/>
                <a:t>(</a:t>
              </a:r>
              <a:r>
                <a:rPr lang="en-US" sz="2100" b="1" dirty="0"/>
                <a:t>5 marks)</a:t>
              </a:r>
              <a:endParaRPr lang="en-US" sz="2100" b="1" i="1" dirty="0"/>
            </a:p>
            <a:p>
              <a:pPr algn="r">
                <a:spcAft>
                  <a:spcPts val="0"/>
                </a:spcAft>
                <a:tabLst>
                  <a:tab pos="4972050" algn="r"/>
                </a:tabLst>
              </a:pPr>
              <a:r>
                <a:rPr lang="en-US" sz="2100" i="1" dirty="0"/>
                <a:t>June 2013, Q16, IMA0/2H</a:t>
              </a:r>
              <a:endParaRPr lang="en-US" sz="2100" b="1" i="1" dirty="0"/>
            </a:p>
          </p:txBody>
        </p:sp>
      </p:grpSp>
      <p:pic>
        <p:nvPicPr>
          <p:cNvPr id="2" name="Picture 1"/>
          <p:cNvPicPr>
            <a:picLocks noChangeAspect="1"/>
          </p:cNvPicPr>
          <p:nvPr/>
        </p:nvPicPr>
        <p:blipFill rotWithShape="1">
          <a:blip r:embed="rId5"/>
          <a:srcRect l="15363" t="37400" r="30890" b="37401"/>
          <a:stretch/>
        </p:blipFill>
        <p:spPr>
          <a:xfrm>
            <a:off x="1969075" y="2278619"/>
            <a:ext cx="3405651" cy="1816348"/>
          </a:xfrm>
          <a:prstGeom prst="rect">
            <a:avLst/>
          </a:prstGeom>
        </p:spPr>
      </p:pic>
      <p:sp>
        <p:nvSpPr>
          <p:cNvPr id="12" name="Rectangle 11"/>
          <p:cNvSpPr/>
          <p:nvPr/>
        </p:nvSpPr>
        <p:spPr>
          <a:xfrm flipH="1">
            <a:off x="5580112" y="5229200"/>
            <a:ext cx="3181199" cy="1323439"/>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a:t>
            </a:r>
            <a:r>
              <a:rPr lang="en-US" sz="2000" b="1" dirty="0" smtClean="0">
                <a:solidFill>
                  <a:schemeClr val="tx1"/>
                </a:solidFill>
                <a:latin typeface="Arial" panose="020B0604020202020204" pitchFamily="34" charset="0"/>
                <a:cs typeface="Arial" panose="020B0604020202020204" pitchFamily="34" charset="0"/>
              </a:rPr>
              <a:t>hint - </a:t>
            </a:r>
            <a:r>
              <a:rPr lang="en-US" sz="2000" dirty="0" smtClean="0">
                <a:solidFill>
                  <a:schemeClr val="tx1"/>
                </a:solidFill>
                <a:latin typeface="Arial" panose="020B0604020202020204" pitchFamily="34" charset="0"/>
                <a:cs typeface="Arial" panose="020B0604020202020204" pitchFamily="34" charset="0"/>
              </a:rPr>
              <a:t>Mark </a:t>
            </a:r>
            <a:r>
              <a:rPr lang="en-US" sz="2000" dirty="0">
                <a:solidFill>
                  <a:schemeClr val="tx1"/>
                </a:solidFill>
                <a:latin typeface="Arial" panose="020B0604020202020204" pitchFamily="34" charset="0"/>
                <a:cs typeface="Arial" panose="020B0604020202020204" pitchFamily="34" charset="0"/>
              </a:rPr>
              <a:t>the angles in the correct places on the diagram as you work them out</a:t>
            </a:r>
          </a:p>
        </p:txBody>
      </p:sp>
    </p:spTree>
    <p:extLst>
      <p:ext uri="{BB962C8B-B14F-4D97-AF65-F5344CB8AC3E}">
        <p14:creationId xmlns:p14="http://schemas.microsoft.com/office/powerpoint/2010/main" val="881330421"/>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16.2 – Tangents</a:t>
            </a:r>
            <a:endParaRPr lang="en-GB" sz="4000"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506</a:t>
            </a:r>
            <a:endParaRPr lang="en-GB" sz="1400" b="1" dirty="0">
              <a:latin typeface="Calibri" panose="020F0502020204030204" pitchFamily="34" charset="0"/>
            </a:endParaRPr>
          </a:p>
        </p:txBody>
      </p:sp>
      <p:sp>
        <p:nvSpPr>
          <p:cNvPr id="3" name="Rectangle 2"/>
          <p:cNvSpPr/>
          <p:nvPr/>
        </p:nvSpPr>
        <p:spPr>
          <a:xfrm>
            <a:off x="251519" y="1196752"/>
            <a:ext cx="5256585" cy="5509200"/>
          </a:xfrm>
          <a:prstGeom prst="rect">
            <a:avLst/>
          </a:prstGeom>
        </p:spPr>
        <p:txBody>
          <a:bodyPr wrap="square">
            <a:spAutoFit/>
          </a:bodyPr>
          <a:lstStyle/>
          <a:p>
            <a:pPr marL="457200" indent="-457200">
              <a:buClr>
                <a:srgbClr val="C00000"/>
              </a:buClr>
              <a:buFont typeface="+mj-lt"/>
              <a:buAutoNum type="arabicPeriod" startAt="5"/>
              <a:tabLst>
                <a:tab pos="800100" algn="l"/>
              </a:tabLst>
            </a:pPr>
            <a:r>
              <a:rPr lang="en-US" sz="2200" b="1" dirty="0">
                <a:solidFill>
                  <a:srgbClr val="C00000"/>
                </a:solidFill>
                <a:latin typeface="Arial" panose="020B0604020202020204" pitchFamily="34" charset="0"/>
                <a:cs typeface="Arial" panose="020B0604020202020204" pitchFamily="34" charset="0"/>
              </a:rPr>
              <a:t>Problem-solving / </a:t>
            </a:r>
            <a:r>
              <a:rPr lang="en-US" sz="2200" b="1" dirty="0" smtClean="0">
                <a:solidFill>
                  <a:srgbClr val="C00000"/>
                </a:solidFill>
                <a:latin typeface="Arial" panose="020B0604020202020204" pitchFamily="34" charset="0"/>
                <a:cs typeface="Arial" panose="020B0604020202020204" pitchFamily="34" charset="0"/>
              </a:rPr>
              <a:t>Communication</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and B are points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on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circumference </a:t>
            </a:r>
            <a:r>
              <a:rPr lang="en-US" sz="2200" dirty="0">
                <a:latin typeface="Arial" panose="020B0604020202020204" pitchFamily="34" charset="0"/>
                <a:cs typeface="Arial" panose="020B0604020202020204" pitchFamily="34" charset="0"/>
              </a:rPr>
              <a:t>of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circle, centre 0.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TA </a:t>
            </a:r>
            <a:r>
              <a:rPr lang="en-US" sz="2200" dirty="0">
                <a:latin typeface="Arial" panose="020B0604020202020204" pitchFamily="34" charset="0"/>
                <a:cs typeface="Arial" panose="020B0604020202020204" pitchFamily="34" charset="0"/>
              </a:rPr>
              <a:t>and TB are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tangents </a:t>
            </a:r>
            <a:r>
              <a:rPr lang="en-US" sz="2200" dirty="0">
                <a:latin typeface="Arial" panose="020B0604020202020204" pitchFamily="34" charset="0"/>
                <a:cs typeface="Arial" panose="020B0604020202020204" pitchFamily="34" charset="0"/>
              </a:rPr>
              <a:t>to the circle.</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Show that angles x and y are equal, and that angles a and b are equal.</a:t>
            </a:r>
          </a:p>
          <a:p>
            <a:pPr marL="457200" indent="-457200">
              <a:buClr>
                <a:srgbClr val="C00000"/>
              </a:buClr>
              <a:buFont typeface="+mj-lt"/>
              <a:buAutoNum type="arabicPeriod" startAt="5"/>
              <a:tabLst>
                <a:tab pos="800100" algn="l"/>
              </a:tabLst>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OA is the radius of a circle with diameter 18 cm. AT is a tangent to the circle from point </a:t>
            </a:r>
            <a:r>
              <a:rPr lang="en-US" sz="2200" dirty="0" smtClean="0">
                <a:latin typeface="Arial" panose="020B0604020202020204" pitchFamily="34" charset="0"/>
                <a:cs typeface="Arial" panose="020B0604020202020204" pitchFamily="34" charset="0"/>
              </a:rPr>
              <a:t>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AT </a:t>
            </a:r>
            <a:r>
              <a:rPr lang="en-US" sz="2200" dirty="0">
                <a:latin typeface="Arial" panose="020B0604020202020204" pitchFamily="34" charset="0"/>
                <a:cs typeface="Arial" panose="020B0604020202020204" pitchFamily="34" charset="0"/>
              </a:rPr>
              <a:t>= 12 </a:t>
            </a:r>
            <a:r>
              <a:rPr lang="en-US" sz="2200" dirty="0" smtClean="0">
                <a:latin typeface="Arial" panose="020B0604020202020204" pitchFamily="34" charset="0"/>
                <a:cs typeface="Arial" panose="020B0604020202020204" pitchFamily="34" charset="0"/>
              </a:rPr>
              <a:t>cm.</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Calculate </a:t>
            </a:r>
            <a:r>
              <a:rPr lang="en-US" sz="2200" dirty="0">
                <a:latin typeface="Arial" panose="020B0604020202020204" pitchFamily="34" charset="0"/>
                <a:cs typeface="Arial" panose="020B0604020202020204" pitchFamily="34" charset="0"/>
              </a:rPr>
              <a:t>the distance from T to the centre of the circle. State any circle theorems that you use.</a:t>
            </a:r>
            <a:endParaRPr lang="pl-PL" sz="22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4221088"/>
            <a:ext cx="548640" cy="548640"/>
          </a:xfrm>
          <a:prstGeom prst="rect">
            <a:avLst/>
          </a:prstGeom>
        </p:spPr>
      </p:pic>
      <p:sp>
        <p:nvSpPr>
          <p:cNvPr id="15" name="Rectangle 14"/>
          <p:cNvSpPr/>
          <p:nvPr/>
        </p:nvSpPr>
        <p:spPr>
          <a:xfrm flipH="1">
            <a:off x="5580112" y="5581689"/>
            <a:ext cx="3196082" cy="1015663"/>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chemeClr val="accent3">
                    <a:lumMod val="50000"/>
                  </a:schemeClr>
                </a:solidFill>
                <a:latin typeface="Arial" panose="020B0604020202020204" pitchFamily="34" charset="0"/>
                <a:cs typeface="Arial" panose="020B0604020202020204" pitchFamily="34" charset="0"/>
              </a:rPr>
              <a:t>Q6 strategy hint</a:t>
            </a:r>
            <a:r>
              <a:rPr lang="en-US" sz="2000" dirty="0" smtClean="0">
                <a:solidFill>
                  <a:schemeClr val="accent3">
                    <a:lumMod val="50000"/>
                  </a:schemeClr>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Draw a diagram and mark the values on it.</a:t>
            </a:r>
          </a:p>
        </p:txBody>
      </p:sp>
      <p:pic>
        <p:nvPicPr>
          <p:cNvPr id="4" name="Picture 3"/>
          <p:cNvPicPr>
            <a:picLocks noChangeAspect="1"/>
          </p:cNvPicPr>
          <p:nvPr/>
        </p:nvPicPr>
        <p:blipFill rotWithShape="1">
          <a:blip r:embed="rId6"/>
          <a:srcRect l="14169" t="51050" r="39251" b="22700"/>
          <a:stretch/>
        </p:blipFill>
        <p:spPr>
          <a:xfrm>
            <a:off x="3183553" y="1650872"/>
            <a:ext cx="2324551" cy="1490096"/>
          </a:xfrm>
          <a:prstGeom prst="rect">
            <a:avLst/>
          </a:prstGeom>
        </p:spPr>
      </p:pic>
    </p:spTree>
    <p:extLst>
      <p:ext uri="{BB962C8B-B14F-4D97-AF65-F5344CB8AC3E}">
        <p14:creationId xmlns:p14="http://schemas.microsoft.com/office/powerpoint/2010/main" val="3788118269"/>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504</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6934550"/>
              </p:ext>
            </p:extLst>
          </p:nvPr>
        </p:nvGraphicFramePr>
        <p:xfrm>
          <a:off x="251518" y="1268760"/>
          <a:ext cx="8568952" cy="4824536"/>
        </p:xfrm>
        <a:graphic>
          <a:graphicData uri="http://schemas.openxmlformats.org/drawingml/2006/table">
            <a:tbl>
              <a:tblPr firstRow="1" bandRow="1">
                <a:effectLst/>
                <a:tableStyleId>{5940675A-B579-460E-94D1-54222C63F5DA}</a:tableStyleId>
              </a:tblPr>
              <a:tblGrid>
                <a:gridCol w="2142238"/>
                <a:gridCol w="3474388"/>
                <a:gridCol w="2952326"/>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Understand, prove and use facts about angles subtended at the centre and the circumference of circles.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Understand, prove and use facts about the angle in a semicircle being a right angle. Find missing angles using these theorems and give reasons for answers.</a:t>
                      </a:r>
                      <a:endParaRPr lang="en-US" sz="24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400" dirty="0" smtClean="0">
                          <a:latin typeface="Arial" panose="020B0604020202020204" pitchFamily="34" charset="0"/>
                          <a:cs typeface="Arial" panose="020B0604020202020204" pitchFamily="34" charset="0"/>
                        </a:rPr>
                        <a:t>The Greek mathematician Euclid proved many results about circles in the 13 volumes of his Elements, which he wrote around 300 BC.</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747461">
                <a:tc gridSpan="3">
                  <a:txBody>
                    <a:bodyPr/>
                    <a:lstStyle/>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Angles round a point add to ........ degrees.</a:t>
                      </a:r>
                      <a:endParaRPr lang="en-US" sz="26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16.3</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1812907"/>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506</a:t>
            </a:r>
            <a:endParaRPr lang="en-GB" sz="1400" b="1" dirty="0">
              <a:latin typeface="Calibri" panose="020F0502020204030204" pitchFamily="34" charset="0"/>
            </a:endParaRPr>
          </a:p>
        </p:txBody>
      </p:sp>
      <p:sp>
        <p:nvSpPr>
          <p:cNvPr id="3" name="Rectangle 2"/>
          <p:cNvSpPr/>
          <p:nvPr/>
        </p:nvSpPr>
        <p:spPr>
          <a:xfrm>
            <a:off x="251519" y="1196752"/>
            <a:ext cx="4963500" cy="4154984"/>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each diagram and colour the arc that the marked angle stands on</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800100" algn="l"/>
              </a:tabLst>
            </a:pPr>
            <a:r>
              <a:rPr lang="en-US" sz="2400" dirty="0" smtClean="0">
                <a:latin typeface="Arial" panose="020B0604020202020204" pitchFamily="34" charset="0"/>
                <a:cs typeface="Arial" panose="020B0604020202020204" pitchFamily="34" charset="0"/>
              </a:rPr>
              <a:t>Work out the size of angle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in this diagram. Give reasons for you answer.</a:t>
            </a:r>
            <a:endParaRPr lang="pl-PL" sz="24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a:xfrm>
            <a:off x="35496" y="44624"/>
            <a:ext cx="7560840" cy="648072"/>
          </a:xfrm>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5" name="Picture 4"/>
          <p:cNvPicPr>
            <a:picLocks noChangeAspect="1"/>
          </p:cNvPicPr>
          <p:nvPr/>
        </p:nvPicPr>
        <p:blipFill rotWithShape="1">
          <a:blip r:embed="rId4"/>
          <a:srcRect l="11781" t="31100" r="34473" b="52100"/>
          <a:stretch/>
        </p:blipFill>
        <p:spPr>
          <a:xfrm>
            <a:off x="745632" y="2420888"/>
            <a:ext cx="4114400" cy="1462896"/>
          </a:xfrm>
          <a:prstGeom prst="rect">
            <a:avLst/>
          </a:prstGeom>
        </p:spPr>
      </p:pic>
      <p:pic>
        <p:nvPicPr>
          <p:cNvPr id="6" name="Picture 5"/>
          <p:cNvPicPr>
            <a:picLocks noChangeAspect="1"/>
          </p:cNvPicPr>
          <p:nvPr/>
        </p:nvPicPr>
        <p:blipFill rotWithShape="1">
          <a:blip r:embed="rId5"/>
          <a:srcRect l="52250" t="49878" r="16697" b="35422"/>
          <a:stretch/>
        </p:blipFill>
        <p:spPr>
          <a:xfrm>
            <a:off x="1487777" y="5169257"/>
            <a:ext cx="2652175" cy="1428095"/>
          </a:xfrm>
          <a:prstGeom prst="rect">
            <a:avLst/>
          </a:prstGeom>
        </p:spPr>
      </p:pic>
      <p:sp>
        <p:nvSpPr>
          <p:cNvPr id="16" name="Flowchart: Delay 15"/>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5655255"/>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506</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grpSp>
        <p:nvGrpSpPr>
          <p:cNvPr id="8" name="Group 7"/>
          <p:cNvGrpSpPr/>
          <p:nvPr/>
        </p:nvGrpSpPr>
        <p:grpSpPr>
          <a:xfrm>
            <a:off x="251520" y="1281828"/>
            <a:ext cx="5184576" cy="3087345"/>
            <a:chOff x="150164" y="6494199"/>
            <a:chExt cx="5184576" cy="3087345"/>
          </a:xfrm>
        </p:grpSpPr>
        <p:sp>
          <p:nvSpPr>
            <p:cNvPr id="9" name="Rectangle 8"/>
            <p:cNvSpPr/>
            <p:nvPr/>
          </p:nvSpPr>
          <p:spPr>
            <a:xfrm flipH="1">
              <a:off x="150164" y="6673055"/>
              <a:ext cx="5184576" cy="2908489"/>
            </a:xfrm>
            <a:prstGeom prst="rect">
              <a:avLst/>
            </a:prstGeom>
            <a:solidFill>
              <a:srgbClr val="EBF4F9"/>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Ins="2011680" rtlCol="0" anchor="t" anchorCtr="0">
              <a:spAutoFit/>
            </a:bodyPr>
            <a:lstStyle/>
            <a:p>
              <a:r>
                <a:rPr lang="en-US" sz="2400" dirty="0">
                  <a:solidFill>
                    <a:schemeClr val="tx1"/>
                  </a:solidFill>
                  <a:latin typeface="Arial" panose="020B0604020202020204" pitchFamily="34" charset="0"/>
                  <a:cs typeface="Arial" panose="020B0604020202020204" pitchFamily="34" charset="0"/>
                </a:rPr>
                <a:t>Circle theorem: The angle at the centre of a C circle is twice the angle at the circumference </a:t>
              </a:r>
              <a:r>
                <a:rPr lang="en-US" sz="2400" dirty="0" smtClean="0">
                  <a:solidFill>
                    <a:schemeClr val="tx1"/>
                  </a:solidFill>
                  <a:latin typeface="Arial" panose="020B0604020202020204" pitchFamily="34" charset="0"/>
                  <a:cs typeface="Arial" panose="020B0604020202020204" pitchFamily="34" charset="0"/>
                </a:rPr>
                <a:t>when </a:t>
              </a:r>
              <a:r>
                <a:rPr lang="en-US" sz="2400" dirty="0">
                  <a:solidFill>
                    <a:schemeClr val="tx1"/>
                  </a:solidFill>
                  <a:latin typeface="Arial" panose="020B0604020202020204" pitchFamily="34" charset="0"/>
                  <a:cs typeface="Arial" panose="020B0604020202020204" pitchFamily="34" charset="0"/>
                </a:rPr>
                <a:t>both are subtended by the same arc.</a:t>
              </a:r>
            </a:p>
          </p:txBody>
        </p:sp>
        <p:sp>
          <p:nvSpPr>
            <p:cNvPr id="11" name="Pentagon 10"/>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3</a:t>
              </a:r>
              <a:endParaRPr lang="en-US" sz="2400" b="1" dirty="0">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rotWithShape="1">
          <a:blip r:embed="rId4"/>
          <a:srcRect l="45223" t="24800" r="35667" b="55250"/>
          <a:stretch/>
        </p:blipFill>
        <p:spPr>
          <a:xfrm>
            <a:off x="3650190" y="1536024"/>
            <a:ext cx="1715359" cy="2036992"/>
          </a:xfrm>
          <a:prstGeom prst="rect">
            <a:avLst/>
          </a:prstGeom>
        </p:spPr>
      </p:pic>
      <p:sp>
        <p:nvSpPr>
          <p:cNvPr id="12" name="Rectangle 11"/>
          <p:cNvSpPr/>
          <p:nvPr/>
        </p:nvSpPr>
        <p:spPr>
          <a:xfrm flipH="1">
            <a:off x="239284" y="4586352"/>
            <a:ext cx="5196812" cy="1938992"/>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Communication hint </a:t>
            </a:r>
            <a:r>
              <a:rPr lang="en-US" sz="2400" dirty="0" smtClean="0">
                <a:solidFill>
                  <a:schemeClr val="tx1"/>
                </a:solidFill>
                <a:latin typeface="Arial" panose="020B0604020202020204" pitchFamily="34" charset="0"/>
                <a:cs typeface="Arial" panose="020B0604020202020204" pitchFamily="34" charset="0"/>
              </a:rPr>
              <a:t>- </a:t>
            </a:r>
            <a:r>
              <a:rPr lang="en-US" sz="2400" b="1" dirty="0" smtClean="0">
                <a:solidFill>
                  <a:schemeClr val="tx1"/>
                </a:solidFill>
                <a:latin typeface="Arial" panose="020B0604020202020204" pitchFamily="34" charset="0"/>
                <a:cs typeface="Arial" panose="020B0604020202020204" pitchFamily="34" charset="0"/>
              </a:rPr>
              <a:t>Subtended</a:t>
            </a:r>
            <a:r>
              <a:rPr lang="en-US" sz="2400" dirty="0" smtClean="0">
                <a:solidFill>
                  <a:schemeClr val="tx1"/>
                </a:solidFill>
                <a:latin typeface="Arial" panose="020B0604020202020204" pitchFamily="34" charset="0"/>
                <a:cs typeface="Arial" panose="020B0604020202020204" pitchFamily="34" charset="0"/>
              </a:rPr>
              <a:t> means </a:t>
            </a:r>
            <a:r>
              <a:rPr lang="en-US" sz="2400" dirty="0">
                <a:solidFill>
                  <a:schemeClr val="tx1"/>
                </a:solidFill>
                <a:latin typeface="Arial" panose="020B0604020202020204" pitchFamily="34" charset="0"/>
                <a:cs typeface="Arial" panose="020B0604020202020204" pitchFamily="34" charset="0"/>
              </a:rPr>
              <a:t>that the arms of the angle start and finish at the ends of the arc. So angles ACB and AOB are both subtended by arc AB</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225116"/>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506</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grpSp>
        <p:nvGrpSpPr>
          <p:cNvPr id="13" name="Group 12"/>
          <p:cNvGrpSpPr/>
          <p:nvPr/>
        </p:nvGrpSpPr>
        <p:grpSpPr>
          <a:xfrm>
            <a:off x="165680" y="1196752"/>
            <a:ext cx="8712968" cy="5433416"/>
            <a:chOff x="3483872" y="1089031"/>
            <a:chExt cx="5264592" cy="5433416"/>
          </a:xfrm>
        </p:grpSpPr>
        <p:sp>
          <p:nvSpPr>
            <p:cNvPr id="14" name="Round Diagonal Corner Rectangle 13"/>
            <p:cNvSpPr/>
            <p:nvPr/>
          </p:nvSpPr>
          <p:spPr>
            <a:xfrm>
              <a:off x="3491880" y="1089031"/>
              <a:ext cx="5256584" cy="5418424"/>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377440" rtlCol="0" anchor="ctr"/>
            <a:lstStyle/>
            <a:p>
              <a:pPr algn="ctr"/>
              <a:endParaRPr lang="en-US"/>
            </a:p>
          </p:txBody>
        </p:sp>
        <p:sp>
          <p:nvSpPr>
            <p:cNvPr id="15" name="Round Diagonal Corner Rectangle 14"/>
            <p:cNvSpPr/>
            <p:nvPr/>
          </p:nvSpPr>
          <p:spPr>
            <a:xfrm>
              <a:off x="3483872" y="1092535"/>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2</a:t>
              </a:r>
              <a:endParaRPr lang="en-US" sz="2000" b="1"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3558865" y="1521078"/>
              <a:ext cx="3675141" cy="5001369"/>
            </a:xfrm>
            <a:prstGeom prst="rect">
              <a:avLst/>
            </a:prstGeom>
          </p:spPr>
          <p:txBody>
            <a:bodyPr wrap="square">
              <a:spAutoFit/>
            </a:bodyPr>
            <a:lstStyle/>
            <a:p>
              <a:pPr>
                <a:spcAft>
                  <a:spcPts val="0"/>
                </a:spcAft>
                <a:tabLst>
                  <a:tab pos="1943100" algn="l"/>
                  <a:tab pos="4972050" algn="r"/>
                </a:tabLst>
              </a:pPr>
              <a:r>
                <a:rPr lang="en-US" sz="2300" dirty="0"/>
                <a:t>Prove that the angle at the centre of a circle is twice the angle at the circumference when both are subtended by the same arc</a:t>
              </a:r>
              <a:r>
                <a:rPr lang="en-US" sz="2300" dirty="0" smtClean="0"/>
                <a:t>.</a:t>
              </a:r>
              <a:endParaRPr lang="en-US" sz="2300" dirty="0"/>
            </a:p>
            <a:p>
              <a:pPr>
                <a:spcAft>
                  <a:spcPts val="0"/>
                </a:spcAft>
                <a:tabLst>
                  <a:tab pos="1943100" algn="l"/>
                  <a:tab pos="4972050" algn="r"/>
                </a:tabLst>
              </a:pPr>
              <a:endParaRPr lang="en-US" sz="2000" dirty="0" smtClean="0"/>
            </a:p>
            <a:p>
              <a:pPr>
                <a:spcAft>
                  <a:spcPts val="0"/>
                </a:spcAft>
                <a:tabLst>
                  <a:tab pos="1943100" algn="l"/>
                  <a:tab pos="4972050" algn="r"/>
                </a:tabLst>
              </a:pPr>
              <a:r>
                <a:rPr lang="en-US" sz="2300" dirty="0" smtClean="0">
                  <a:latin typeface="Comic Sans MS" panose="030F0702030302020204" pitchFamily="66" charset="0"/>
                </a:rPr>
                <a:t>AO </a:t>
              </a:r>
              <a:r>
                <a:rPr lang="en-US" sz="2300" dirty="0">
                  <a:latin typeface="Comic Sans MS" panose="030F0702030302020204" pitchFamily="66" charset="0"/>
                </a:rPr>
                <a:t>= OC (radii of same circle)</a:t>
              </a:r>
            </a:p>
            <a:p>
              <a:pPr>
                <a:spcAft>
                  <a:spcPts val="0"/>
                </a:spcAft>
                <a:tabLst>
                  <a:tab pos="1943100" algn="l"/>
                  <a:tab pos="4972050" algn="r"/>
                </a:tabLst>
              </a:pPr>
              <a:r>
                <a:rPr lang="en-US" sz="2300" dirty="0">
                  <a:latin typeface="Comic Sans MS" panose="030F0702030302020204" pitchFamily="66" charset="0"/>
                </a:rPr>
                <a:t>Angle ACO = angle OAC = </a:t>
              </a:r>
              <a:r>
                <a:rPr lang="en-US" sz="2300" b="1" dirty="0" smtClean="0">
                  <a:latin typeface="Comic Sans MS" panose="030F0702030302020204" pitchFamily="66" charset="0"/>
                </a:rPr>
                <a:t>x </a:t>
              </a:r>
              <a:r>
                <a:rPr lang="en-US" sz="2300" dirty="0" smtClean="0">
                  <a:latin typeface="Comic Sans MS" panose="030F0702030302020204" pitchFamily="66" charset="0"/>
                </a:rPr>
                <a:t/>
              </a:r>
              <a:br>
                <a:rPr lang="en-US" sz="2300" dirty="0" smtClean="0">
                  <a:latin typeface="Comic Sans MS" panose="030F0702030302020204" pitchFamily="66" charset="0"/>
                </a:rPr>
              </a:br>
              <a:r>
                <a:rPr lang="en-US" sz="2300" dirty="0" smtClean="0">
                  <a:latin typeface="Comic Sans MS" panose="030F0702030302020204" pitchFamily="66" charset="0"/>
                </a:rPr>
                <a:t>(</a:t>
              </a:r>
              <a:r>
                <a:rPr lang="en-US" sz="2300" dirty="0">
                  <a:latin typeface="Comic Sans MS" panose="030F0702030302020204" pitchFamily="66" charset="0"/>
                </a:rPr>
                <a:t>base angles of isosceles triangle)</a:t>
              </a:r>
            </a:p>
            <a:p>
              <a:pPr>
                <a:spcAft>
                  <a:spcPts val="0"/>
                </a:spcAft>
                <a:tabLst>
                  <a:tab pos="1943100" algn="l"/>
                  <a:tab pos="4972050" algn="r"/>
                </a:tabLst>
              </a:pPr>
              <a:r>
                <a:rPr lang="en-US" sz="2300" dirty="0">
                  <a:latin typeface="Comic Sans MS" panose="030F0702030302020204" pitchFamily="66" charset="0"/>
                </a:rPr>
                <a:t>Similarly, angle BCO = angle OBC = </a:t>
              </a:r>
              <a:r>
                <a:rPr lang="en-US" sz="2300" b="1" dirty="0">
                  <a:latin typeface="Comic Sans MS" panose="030F0702030302020204" pitchFamily="66" charset="0"/>
                </a:rPr>
                <a:t>y</a:t>
              </a:r>
              <a:r>
                <a:rPr lang="en-US" sz="2300" dirty="0">
                  <a:latin typeface="Comic Sans MS" panose="030F0702030302020204" pitchFamily="66" charset="0"/>
                </a:rPr>
                <a:t> </a:t>
              </a:r>
              <a:r>
                <a:rPr lang="en-US" sz="2300" dirty="0" smtClean="0">
                  <a:latin typeface="Comic Sans MS" panose="030F0702030302020204" pitchFamily="66" charset="0"/>
                </a:rPr>
                <a:t/>
              </a:r>
              <a:br>
                <a:rPr lang="en-US" sz="2300" dirty="0" smtClean="0">
                  <a:latin typeface="Comic Sans MS" panose="030F0702030302020204" pitchFamily="66" charset="0"/>
                </a:rPr>
              </a:br>
              <a:r>
                <a:rPr lang="en-US" sz="2300" dirty="0" smtClean="0">
                  <a:latin typeface="Comic Sans MS" panose="030F0702030302020204" pitchFamily="66" charset="0"/>
                </a:rPr>
                <a:t>Angle </a:t>
              </a:r>
              <a:r>
                <a:rPr lang="en-US" sz="2300" dirty="0">
                  <a:latin typeface="Comic Sans MS" panose="030F0702030302020204" pitchFamily="66" charset="0"/>
                </a:rPr>
                <a:t>AOD = </a:t>
              </a:r>
              <a:r>
                <a:rPr lang="en-US" sz="2300" dirty="0" smtClean="0">
                  <a:latin typeface="Comic Sans MS" panose="030F0702030302020204" pitchFamily="66" charset="0"/>
                </a:rPr>
                <a:t>2</a:t>
              </a:r>
              <a:r>
                <a:rPr lang="en-US" sz="2300" b="1" i="1" dirty="0" smtClean="0">
                  <a:latin typeface="Comic Sans MS" panose="030F0702030302020204" pitchFamily="66" charset="0"/>
                </a:rPr>
                <a:t>x</a:t>
              </a:r>
              <a:r>
                <a:rPr lang="en-US" sz="2300" dirty="0" smtClean="0">
                  <a:latin typeface="Comic Sans MS" panose="030F0702030302020204" pitchFamily="66" charset="0"/>
                </a:rPr>
                <a:t> </a:t>
              </a:r>
              <a:r>
                <a:rPr lang="en-US" sz="2300" dirty="0">
                  <a:latin typeface="Comic Sans MS" panose="030F0702030302020204" pitchFamily="66" charset="0"/>
                </a:rPr>
                <a:t>(exterior </a:t>
              </a:r>
              <a:r>
                <a:rPr lang="en-US" sz="2300" dirty="0" smtClean="0">
                  <a:latin typeface="Comic Sans MS" panose="030F0702030302020204" pitchFamily="66" charset="0"/>
                </a:rPr>
                <a:t>angle </a:t>
              </a:r>
              <a:r>
                <a:rPr lang="en-US" sz="2300" dirty="0">
                  <a:latin typeface="Comic Sans MS" panose="030F0702030302020204" pitchFamily="66" charset="0"/>
                </a:rPr>
                <a:t>equals the sum of the two interior opposite angles) </a:t>
              </a:r>
              <a:r>
                <a:rPr lang="en-US" sz="2300" dirty="0" smtClean="0">
                  <a:latin typeface="Comic Sans MS" panose="030F0702030302020204" pitchFamily="66" charset="0"/>
                </a:rPr>
                <a:t/>
              </a:r>
              <a:br>
                <a:rPr lang="en-US" sz="2300" dirty="0" smtClean="0">
                  <a:latin typeface="Comic Sans MS" panose="030F0702030302020204" pitchFamily="66" charset="0"/>
                </a:rPr>
              </a:br>
              <a:r>
                <a:rPr lang="en-US" sz="2300" dirty="0" smtClean="0">
                  <a:latin typeface="Comic Sans MS" panose="030F0702030302020204" pitchFamily="66" charset="0"/>
                </a:rPr>
                <a:t>Similarly</a:t>
              </a:r>
              <a:r>
                <a:rPr lang="en-US" sz="2300" dirty="0">
                  <a:latin typeface="Comic Sans MS" panose="030F0702030302020204" pitchFamily="66" charset="0"/>
                </a:rPr>
                <a:t>, angle BOD = 2</a:t>
              </a:r>
              <a:r>
                <a:rPr lang="en-US" sz="2300" b="1" dirty="0">
                  <a:latin typeface="Comic Sans MS" panose="030F0702030302020204" pitchFamily="66" charset="0"/>
                </a:rPr>
                <a:t>y</a:t>
              </a:r>
              <a:r>
                <a:rPr lang="en-US" sz="2300" dirty="0">
                  <a:latin typeface="Comic Sans MS" panose="030F0702030302020204" pitchFamily="66" charset="0"/>
                </a:rPr>
                <a:t> </a:t>
              </a:r>
              <a:endParaRPr lang="en-US" sz="2300" dirty="0" smtClean="0">
                <a:latin typeface="Comic Sans MS" panose="030F0702030302020204" pitchFamily="66" charset="0"/>
              </a:endParaRPr>
            </a:p>
            <a:p>
              <a:pPr>
                <a:spcAft>
                  <a:spcPts val="0"/>
                </a:spcAft>
                <a:tabLst>
                  <a:tab pos="1943100" algn="l"/>
                  <a:tab pos="4972050" algn="r"/>
                </a:tabLst>
              </a:pPr>
              <a:r>
                <a:rPr lang="en-US" sz="2300" dirty="0" smtClean="0">
                  <a:latin typeface="Comic Sans MS" panose="030F0702030302020204" pitchFamily="66" charset="0"/>
                </a:rPr>
                <a:t>Angle </a:t>
              </a:r>
              <a:r>
                <a:rPr lang="en-US" sz="2300" dirty="0">
                  <a:latin typeface="Comic Sans MS" panose="030F0702030302020204" pitchFamily="66" charset="0"/>
                </a:rPr>
                <a:t>ACB = </a:t>
              </a:r>
              <a:r>
                <a:rPr lang="en-US" sz="2300" b="1" dirty="0" smtClean="0">
                  <a:latin typeface="Comic Sans MS" panose="030F0702030302020204" pitchFamily="66" charset="0"/>
                </a:rPr>
                <a:t>x </a:t>
              </a:r>
              <a:r>
                <a:rPr lang="en-US" sz="2300" b="1" dirty="0">
                  <a:latin typeface="Comic Sans MS" panose="030F0702030302020204" pitchFamily="66" charset="0"/>
                </a:rPr>
                <a:t>+ y</a:t>
              </a:r>
            </a:p>
            <a:p>
              <a:pPr>
                <a:spcAft>
                  <a:spcPts val="0"/>
                </a:spcAft>
                <a:tabLst>
                  <a:tab pos="1943100" algn="l"/>
                  <a:tab pos="4972050" algn="r"/>
                </a:tabLst>
              </a:pPr>
              <a:r>
                <a:rPr lang="en-US" sz="2300" dirty="0">
                  <a:latin typeface="Comic Sans MS" panose="030F0702030302020204" pitchFamily="66" charset="0"/>
                </a:rPr>
                <a:t>Angle AOB = 2x+2y = 2(x + y) = 2(angle ACB)</a:t>
              </a:r>
            </a:p>
          </p:txBody>
        </p:sp>
      </p:grpSp>
      <p:pic>
        <p:nvPicPr>
          <p:cNvPr id="3" name="Picture 2"/>
          <p:cNvPicPr>
            <a:picLocks noChangeAspect="1"/>
          </p:cNvPicPr>
          <p:nvPr/>
        </p:nvPicPr>
        <p:blipFill rotWithShape="1">
          <a:blip r:embed="rId4"/>
          <a:srcRect l="54777" t="21650" r="17753" b="52100"/>
          <a:stretch/>
        </p:blipFill>
        <p:spPr>
          <a:xfrm>
            <a:off x="6165726" y="1674415"/>
            <a:ext cx="2617532" cy="2845143"/>
          </a:xfrm>
          <a:prstGeom prst="rect">
            <a:avLst/>
          </a:prstGeom>
        </p:spPr>
      </p:pic>
      <p:sp>
        <p:nvSpPr>
          <p:cNvPr id="20" name="Rectangle 19"/>
          <p:cNvSpPr/>
          <p:nvPr/>
        </p:nvSpPr>
        <p:spPr>
          <a:xfrm flipH="1">
            <a:off x="6165725" y="5201905"/>
            <a:ext cx="2602269"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smtClean="0">
                <a:solidFill>
                  <a:schemeClr val="tx1"/>
                </a:solidFill>
                <a:latin typeface="Arial" panose="020B0604020202020204" pitchFamily="34" charset="0"/>
                <a:cs typeface="Arial" panose="020B0604020202020204" pitchFamily="34" charset="0"/>
              </a:rPr>
              <a:t>Draw </a:t>
            </a:r>
            <a:r>
              <a:rPr lang="en-US" sz="2000" dirty="0">
                <a:solidFill>
                  <a:schemeClr val="tx1"/>
                </a:solidFill>
                <a:latin typeface="Arial" panose="020B0604020202020204" pitchFamily="34" charset="0"/>
                <a:cs typeface="Arial" panose="020B0604020202020204" pitchFamily="34" charset="0"/>
              </a:rPr>
              <a:t>the line CO and extend it to point D. Let angle ACO = x and angle BCO = y.</a:t>
            </a:r>
          </a:p>
        </p:txBody>
      </p:sp>
      <p:cxnSp>
        <p:nvCxnSpPr>
          <p:cNvPr id="5" name="Straight Arrow Connector 4"/>
          <p:cNvCxnSpPr>
            <a:stCxn id="20" idx="0"/>
          </p:cNvCxnSpPr>
          <p:nvPr/>
        </p:nvCxnSpPr>
        <p:spPr>
          <a:xfrm flipH="1" flipV="1">
            <a:off x="7452320" y="4519558"/>
            <a:ext cx="14539" cy="68234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28542"/>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5" name="Rounded Rectangle 4"/>
          <p:cNvSpPr/>
          <p:nvPr/>
        </p:nvSpPr>
        <p:spPr>
          <a:xfrm>
            <a:off x="179512" y="2204864"/>
            <a:ext cx="2088232" cy="2664296"/>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Unit Openers put the maths you are about to learn into a real-life context. Have a go at the question - it uses maths you have already learnt so you should be able to answer it at the start of the unit.</a:t>
            </a:r>
          </a:p>
        </p:txBody>
      </p:sp>
      <p:sp>
        <p:nvSpPr>
          <p:cNvPr id="10" name="Rounded Rectangle 9"/>
          <p:cNvSpPr/>
          <p:nvPr/>
        </p:nvSpPr>
        <p:spPr>
          <a:xfrm>
            <a:off x="6516216" y="2492897"/>
            <a:ext cx="2376264" cy="1584176"/>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When you have finished the whole unit, a Unit test helps you see how much progress you are making.</a:t>
            </a:r>
          </a:p>
        </p:txBody>
      </p:sp>
      <p:cxnSp>
        <p:nvCxnSpPr>
          <p:cNvPr id="19" name="Straight Arrow Connector 18"/>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ound Same Side Corner Rectangle 30">
            <a:hlinkClick r:id="rId3" action="ppaction://hlinkpres?slideindex=1&amp;slidetitle="/>
          </p:cNvPr>
          <p:cNvSpPr/>
          <p:nvPr/>
        </p:nvSpPr>
        <p:spPr>
          <a:xfrm>
            <a:off x="6876256"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27784" y="1609360"/>
            <a:ext cx="3744416" cy="4915984"/>
          </a:xfrm>
          <a:prstGeom prst="rect">
            <a:avLst/>
          </a:prstGeom>
        </p:spPr>
      </p:pic>
      <p:sp>
        <p:nvSpPr>
          <p:cNvPr id="9" name="Rounded Rectangle 8"/>
          <p:cNvSpPr/>
          <p:nvPr/>
        </p:nvSpPr>
        <p:spPr>
          <a:xfrm>
            <a:off x="215516" y="5027162"/>
            <a:ext cx="4320480" cy="1606710"/>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Use the Prior knowledge check to make sure you are ready to start the main lessons in the unit. It checks your knowledge from Key Stage 3 and from earlier in the GCSE course. Your teacher has </a:t>
            </a:r>
            <a:r>
              <a:rPr lang="en-US" sz="1600" dirty="0" smtClean="0">
                <a:solidFill>
                  <a:schemeClr val="tx1"/>
                </a:solidFill>
                <a:latin typeface="Arial" panose="020B0604020202020204" pitchFamily="34" charset="0"/>
                <a:cs typeface="Arial" panose="020B0604020202020204" pitchFamily="34" charset="0"/>
              </a:rPr>
              <a:t>access </a:t>
            </a:r>
            <a:r>
              <a:rPr lang="en-US" sz="1600" dirty="0">
                <a:solidFill>
                  <a:schemeClr val="tx1"/>
                </a:solidFill>
                <a:latin typeface="Arial" panose="020B0604020202020204" pitchFamily="34" charset="0"/>
                <a:cs typeface="Arial" panose="020B0604020202020204" pitchFamily="34" charset="0"/>
              </a:rPr>
              <a:t>to worksheets if you need to recap anything.</a:t>
            </a:r>
          </a:p>
        </p:txBody>
      </p:sp>
      <p:cxnSp>
        <p:nvCxnSpPr>
          <p:cNvPr id="15" name="Straight Arrow Connector 14"/>
          <p:cNvCxnSpPr/>
          <p:nvPr/>
        </p:nvCxnSpPr>
        <p:spPr>
          <a:xfrm flipV="1">
            <a:off x="2267744" y="4345665"/>
            <a:ext cx="720080" cy="6814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67744" y="3140968"/>
            <a:ext cx="720080" cy="72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5940152" y="1905870"/>
            <a:ext cx="792088" cy="6230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148064" y="1127072"/>
            <a:ext cx="3744416" cy="51269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i="1" dirty="0" smtClean="0">
                <a:solidFill>
                  <a:schemeClr val="tx1"/>
                </a:solidFill>
                <a:latin typeface="Arial" panose="020B0604020202020204" pitchFamily="34" charset="0"/>
                <a:cs typeface="Arial" panose="020B0604020202020204" pitchFamily="34" charset="0"/>
              </a:rPr>
              <a:t>Extend</a:t>
            </a:r>
            <a:r>
              <a:rPr lang="en-US" sz="1600" dirty="0" smtClean="0">
                <a:solidFill>
                  <a:schemeClr val="tx1"/>
                </a:solidFill>
                <a:latin typeface="Arial" panose="020B0604020202020204" pitchFamily="34" charset="0"/>
                <a:cs typeface="Arial" panose="020B0604020202020204" pitchFamily="34" charset="0"/>
              </a:rPr>
              <a:t> helps you to apply the maths you know to some different situations</a:t>
            </a:r>
            <a:endParaRPr lang="en-US" sz="1600" i="1" dirty="0">
              <a:solidFill>
                <a:schemeClr val="tx1"/>
              </a:solidFill>
              <a:latin typeface="Arial" panose="020B0604020202020204" pitchFamily="34" charset="0"/>
              <a:cs typeface="Arial" panose="020B0604020202020204" pitchFamily="34" charset="0"/>
            </a:endParaRPr>
          </a:p>
        </p:txBody>
      </p:sp>
      <p:cxnSp>
        <p:nvCxnSpPr>
          <p:cNvPr id="26" name="Straight Arrow Connector 25"/>
          <p:cNvCxnSpPr/>
          <p:nvPr/>
        </p:nvCxnSpPr>
        <p:spPr>
          <a:xfrm flipH="1">
            <a:off x="5292080" y="1641597"/>
            <a:ext cx="618900" cy="2642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6489406" y="4360512"/>
            <a:ext cx="2376264" cy="2273360"/>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Choose only the topics in </a:t>
            </a:r>
            <a:r>
              <a:rPr lang="en-US" sz="1600" i="1" dirty="0" smtClean="0">
                <a:solidFill>
                  <a:schemeClr val="tx1"/>
                </a:solidFill>
                <a:latin typeface="Arial" panose="020B0604020202020204" pitchFamily="34" charset="0"/>
                <a:cs typeface="Arial" panose="020B0604020202020204" pitchFamily="34" charset="0"/>
              </a:rPr>
              <a:t>strengthen</a:t>
            </a:r>
            <a:r>
              <a:rPr lang="en-US" sz="1600" dirty="0" smtClean="0">
                <a:solidFill>
                  <a:schemeClr val="tx1"/>
                </a:solidFill>
                <a:latin typeface="Arial" panose="020B0604020202020204" pitchFamily="34" charset="0"/>
                <a:cs typeface="Arial" panose="020B0604020202020204" pitchFamily="34" charset="0"/>
              </a:rPr>
              <a:t> </a:t>
            </a:r>
            <a:r>
              <a:rPr lang="en-US" sz="1600" dirty="0" err="1" smtClean="0">
                <a:solidFill>
                  <a:schemeClr val="tx1"/>
                </a:solidFill>
                <a:latin typeface="Arial" panose="020B0604020202020204" pitchFamily="34" charset="0"/>
                <a:cs typeface="Arial" panose="020B0604020202020204" pitchFamily="34" charset="0"/>
              </a:rPr>
              <a:t>thay</a:t>
            </a:r>
            <a:r>
              <a:rPr lang="en-US" sz="1600" dirty="0" smtClean="0">
                <a:solidFill>
                  <a:schemeClr val="tx1"/>
                </a:solidFill>
                <a:latin typeface="Arial" panose="020B0604020202020204" pitchFamily="34" charset="0"/>
                <a:cs typeface="Arial" panose="020B0604020202020204" pitchFamily="34" charset="0"/>
              </a:rPr>
              <a:t> you need a bit more practice with. You’ll find more hints here to lead you through specific questions. Then move on to </a:t>
            </a:r>
            <a:r>
              <a:rPr lang="en-US" sz="1600" i="1" dirty="0" smtClean="0">
                <a:solidFill>
                  <a:schemeClr val="tx1"/>
                </a:solidFill>
                <a:latin typeface="Arial" panose="020B0604020202020204" pitchFamily="34" charset="0"/>
                <a:cs typeface="Arial" panose="020B0604020202020204" pitchFamily="34" charset="0"/>
              </a:rPr>
              <a:t>Extend</a:t>
            </a:r>
            <a:endParaRPr lang="en-US" sz="1600" dirty="0">
              <a:solidFill>
                <a:schemeClr val="tx1"/>
              </a:solidFill>
              <a:latin typeface="Arial" panose="020B0604020202020204" pitchFamily="34" charset="0"/>
              <a:cs typeface="Arial" panose="020B0604020202020204" pitchFamily="34" charset="0"/>
            </a:endParaRPr>
          </a:p>
        </p:txBody>
      </p:sp>
      <p:cxnSp>
        <p:nvCxnSpPr>
          <p:cNvPr id="33" name="Straight Arrow Connector 32"/>
          <p:cNvCxnSpPr/>
          <p:nvPr/>
        </p:nvCxnSpPr>
        <p:spPr>
          <a:xfrm flipH="1" flipV="1">
            <a:off x="4932040" y="1905870"/>
            <a:ext cx="1800200" cy="24546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79512" y="1124744"/>
            <a:ext cx="3240360" cy="100811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At the end of the Master lessons, take a </a:t>
            </a:r>
            <a:r>
              <a:rPr lang="en-US" sz="1600" i="1" dirty="0" smtClean="0">
                <a:solidFill>
                  <a:schemeClr val="tx1"/>
                </a:solidFill>
                <a:latin typeface="Arial" panose="020B0604020202020204" pitchFamily="34" charset="0"/>
                <a:cs typeface="Arial" panose="020B0604020202020204" pitchFamily="34" charset="0"/>
              </a:rPr>
              <a:t>check-up</a:t>
            </a:r>
            <a:r>
              <a:rPr lang="en-US" sz="1600" dirty="0" smtClean="0">
                <a:solidFill>
                  <a:schemeClr val="tx1"/>
                </a:solidFill>
                <a:latin typeface="Arial" panose="020B0604020202020204" pitchFamily="34" charset="0"/>
                <a:cs typeface="Arial" panose="020B0604020202020204" pitchFamily="34" charset="0"/>
              </a:rPr>
              <a:t> test to help you to decide whether to </a:t>
            </a:r>
            <a:r>
              <a:rPr lang="en-US" sz="1600" i="1" dirty="0" smtClean="0">
                <a:solidFill>
                  <a:schemeClr val="tx1"/>
                </a:solidFill>
                <a:latin typeface="Arial" panose="020B0604020202020204" pitchFamily="34" charset="0"/>
                <a:cs typeface="Arial" panose="020B0604020202020204" pitchFamily="34" charset="0"/>
              </a:rPr>
              <a:t>strengthen</a:t>
            </a:r>
            <a:r>
              <a:rPr lang="en-US" sz="1600" dirty="0" smtClean="0">
                <a:solidFill>
                  <a:schemeClr val="tx1"/>
                </a:solidFill>
                <a:latin typeface="Arial" panose="020B0604020202020204" pitchFamily="34" charset="0"/>
                <a:cs typeface="Arial" panose="020B0604020202020204" pitchFamily="34" charset="0"/>
              </a:rPr>
              <a:t> or </a:t>
            </a:r>
            <a:r>
              <a:rPr lang="en-US" sz="1600" i="1" dirty="0" smtClean="0">
                <a:solidFill>
                  <a:schemeClr val="tx1"/>
                </a:solidFill>
                <a:latin typeface="Arial" panose="020B0604020202020204" pitchFamily="34" charset="0"/>
                <a:cs typeface="Arial" panose="020B0604020202020204" pitchFamily="34" charset="0"/>
              </a:rPr>
              <a:t>Extend</a:t>
            </a:r>
            <a:r>
              <a:rPr lang="en-US" sz="1600" dirty="0" smtClean="0">
                <a:solidFill>
                  <a:schemeClr val="tx1"/>
                </a:solidFill>
                <a:latin typeface="Arial" panose="020B0604020202020204" pitchFamily="34" charset="0"/>
                <a:cs typeface="Arial" panose="020B0604020202020204" pitchFamily="34" charset="0"/>
              </a:rPr>
              <a:t> our learning</a:t>
            </a:r>
            <a:endParaRPr lang="en-US" sz="1600" dirty="0">
              <a:solidFill>
                <a:schemeClr val="tx1"/>
              </a:solidFill>
              <a:latin typeface="Arial" panose="020B0604020202020204" pitchFamily="34" charset="0"/>
              <a:cs typeface="Arial" panose="020B0604020202020204" pitchFamily="34" charset="0"/>
            </a:endParaRPr>
          </a:p>
        </p:txBody>
      </p:sp>
      <p:cxnSp>
        <p:nvCxnSpPr>
          <p:cNvPr id="37" name="Straight Arrow Connector 36"/>
          <p:cNvCxnSpPr/>
          <p:nvPr/>
        </p:nvCxnSpPr>
        <p:spPr>
          <a:xfrm>
            <a:off x="3419872" y="1609360"/>
            <a:ext cx="1008112" cy="2965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507</a:t>
            </a:r>
            <a:endParaRPr lang="en-GB" sz="1400" b="1" dirty="0">
              <a:latin typeface="Calibri" panose="020F0502020204030204" pitchFamily="34" charset="0"/>
            </a:endParaRPr>
          </a:p>
        </p:txBody>
      </p:sp>
      <p:sp>
        <p:nvSpPr>
          <p:cNvPr id="3" name="Rectangle 2"/>
          <p:cNvSpPr/>
          <p:nvPr/>
        </p:nvSpPr>
        <p:spPr>
          <a:xfrm>
            <a:off x="238558" y="1196752"/>
            <a:ext cx="8581914" cy="1200329"/>
          </a:xfrm>
          <a:prstGeom prst="rect">
            <a:avLst/>
          </a:prstGeom>
        </p:spPr>
        <p:txBody>
          <a:bodyPr wrap="square">
            <a:spAutoFit/>
          </a:bodyPr>
          <a:lstStyle/>
          <a:p>
            <a:pPr marL="457200" indent="-457200">
              <a:buClr>
                <a:srgbClr val="C00000"/>
              </a:buClr>
              <a:buFont typeface="+mj-lt"/>
              <a:buAutoNum type="arabicPeriod" startAt="3"/>
              <a:tabLst>
                <a:tab pos="800100" algn="l"/>
              </a:tabLst>
            </a:pPr>
            <a:r>
              <a:rPr lang="en-US" sz="2400" b="1" dirty="0">
                <a:solidFill>
                  <a:srgbClr val="C00000"/>
                </a:solidFill>
                <a:latin typeface="Arial" panose="020B0604020202020204" pitchFamily="34" charset="0"/>
                <a:cs typeface="Arial" panose="020B0604020202020204" pitchFamily="34" charset="0"/>
              </a:rPr>
              <a:t>Reasoning</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The diagrams show circles, centre </a:t>
            </a:r>
            <a:r>
              <a:rPr lang="en-US" sz="2400" dirty="0" smtClean="0">
                <a:latin typeface="Arial" panose="020B0604020202020204" pitchFamily="34" charset="0"/>
                <a:cs typeface="Arial" panose="020B0604020202020204" pitchFamily="34" charset="0"/>
              </a:rPr>
              <a:t>O.</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size of each angle marked with a letter.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reasons for your answers.</a:t>
            </a:r>
            <a:endParaRPr lang="pl-PL" sz="24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6416" y="1196752"/>
            <a:ext cx="548640" cy="548640"/>
          </a:xfrm>
          <a:prstGeom prst="rect">
            <a:avLst/>
          </a:prstGeom>
        </p:spPr>
      </p:pic>
      <p:pic>
        <p:nvPicPr>
          <p:cNvPr id="2" name="Picture 1"/>
          <p:cNvPicPr>
            <a:picLocks noChangeAspect="1"/>
          </p:cNvPicPr>
          <p:nvPr/>
        </p:nvPicPr>
        <p:blipFill rotWithShape="1">
          <a:blip r:embed="rId5"/>
          <a:srcRect l="16138" t="52625" r="25588" b="25063"/>
          <a:stretch/>
        </p:blipFill>
        <p:spPr>
          <a:xfrm>
            <a:off x="251520" y="2391525"/>
            <a:ext cx="8590895" cy="1973579"/>
          </a:xfrm>
          <a:prstGeom prst="rect">
            <a:avLst/>
          </a:prstGeom>
        </p:spPr>
      </p:pic>
      <p:sp>
        <p:nvSpPr>
          <p:cNvPr id="11" name="Rectangle 10"/>
          <p:cNvSpPr/>
          <p:nvPr/>
        </p:nvSpPr>
        <p:spPr>
          <a:xfrm>
            <a:off x="283897" y="4437112"/>
            <a:ext cx="8536575" cy="208823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123695"/>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507</a:t>
            </a:r>
            <a:endParaRPr lang="en-GB" sz="1400" b="1" dirty="0">
              <a:latin typeface="Calibri" panose="020F0502020204030204" pitchFamily="34" charset="0"/>
            </a:endParaRPr>
          </a:p>
        </p:txBody>
      </p:sp>
      <p:sp>
        <p:nvSpPr>
          <p:cNvPr id="3" name="Rectangle 2"/>
          <p:cNvSpPr/>
          <p:nvPr/>
        </p:nvSpPr>
        <p:spPr>
          <a:xfrm>
            <a:off x="238558" y="1196752"/>
            <a:ext cx="5269546" cy="1200329"/>
          </a:xfrm>
          <a:prstGeom prst="rect">
            <a:avLst/>
          </a:prstGeom>
        </p:spPr>
        <p:txBody>
          <a:bodyPr wrap="square">
            <a:spAutoFit/>
          </a:bodyPr>
          <a:lstStyle/>
          <a:p>
            <a:pPr marL="457200" indent="-457200">
              <a:buClr>
                <a:srgbClr val="C00000"/>
              </a:buClr>
              <a:buFont typeface="+mj-lt"/>
              <a:buAutoNum type="arabicPeriod" startAt="4"/>
              <a:tabLst>
                <a:tab pos="800100" algn="l"/>
              </a:tabLst>
            </a:pPr>
            <a:r>
              <a:rPr lang="en-US" sz="2400" b="1" dirty="0" smtClean="0">
                <a:solidFill>
                  <a:srgbClr val="C00000"/>
                </a:solidFill>
                <a:latin typeface="Arial" panose="020B0604020202020204" pitchFamily="34" charset="0"/>
                <a:cs typeface="Arial" panose="020B0604020202020204" pitchFamily="34" charset="0"/>
              </a:rPr>
              <a:t>Reasoning</a:t>
            </a:r>
            <a:r>
              <a:rPr lang="en-US" sz="2400" b="1" dirty="0">
                <a:solidFill>
                  <a:srgbClr val="C00000"/>
                </a:solidFill>
                <a:latin typeface="Arial" panose="020B0604020202020204" pitchFamily="34" charset="0"/>
                <a:cs typeface="Arial" panose="020B0604020202020204" pitchFamily="34" charset="0"/>
              </a:rPr>
              <a:t> </a:t>
            </a:r>
            <a:r>
              <a:rPr lang="en-US" sz="2400" b="1" dirty="0" smtClean="0">
                <a:solidFill>
                  <a:srgbClr val="C00000"/>
                </a:solidFill>
                <a:latin typeface="Arial" panose="020B0604020202020204" pitchFamily="34" charset="0"/>
                <a:cs typeface="Arial" panose="020B0604020202020204" pitchFamily="34" charset="0"/>
              </a:rPr>
              <a:t>/ Communication</a:t>
            </a:r>
            <a:r>
              <a:rPr lang="en-US" sz="2400" dirty="0" smtClean="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Prove that the angle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 a semicircle is 90</a:t>
            </a:r>
            <a:r>
              <a:rPr lang="en-US" sz="2400" baseline="30000" dirty="0" smtClean="0">
                <a:latin typeface="Arial" panose="020B0604020202020204" pitchFamily="34" charset="0"/>
                <a:cs typeface="Arial" panose="020B0604020202020204" pitchFamily="34" charset="0"/>
              </a:rPr>
              <a:t>0</a:t>
            </a:r>
            <a:r>
              <a:rPr lang="en-US" sz="2400" dirty="0" smtClean="0">
                <a:latin typeface="Arial" panose="020B0604020202020204" pitchFamily="34" charset="0"/>
                <a:cs typeface="Arial" panose="020B0604020202020204" pitchFamily="34" charset="0"/>
              </a:rPr>
              <a:t>.</a:t>
            </a:r>
            <a:endParaRPr lang="pl-PL" sz="24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4" name="Picture 3"/>
          <p:cNvPicPr>
            <a:picLocks noChangeAspect="1"/>
          </p:cNvPicPr>
          <p:nvPr/>
        </p:nvPicPr>
        <p:blipFill rotWithShape="1">
          <a:blip r:embed="rId4"/>
          <a:srcRect l="66537" t="48687" r="20863" b="32938"/>
          <a:stretch/>
        </p:blipFill>
        <p:spPr>
          <a:xfrm>
            <a:off x="3723095" y="1628800"/>
            <a:ext cx="1785009" cy="1561887"/>
          </a:xfrm>
          <a:prstGeom prst="rect">
            <a:avLst/>
          </a:prstGeom>
        </p:spPr>
      </p:pic>
      <p:sp>
        <p:nvSpPr>
          <p:cNvPr id="9" name="Rectangle 8"/>
          <p:cNvSpPr/>
          <p:nvPr/>
        </p:nvSpPr>
        <p:spPr>
          <a:xfrm flipH="1">
            <a:off x="251520" y="3236783"/>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AOB is a straight line so what size is angle AOB? Angle ACB is half of angle AOB.</a:t>
            </a:r>
            <a:endParaRPr lang="en-US" sz="2400" dirty="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grpSp>
        <p:nvGrpSpPr>
          <p:cNvPr id="13" name="Group 12"/>
          <p:cNvGrpSpPr/>
          <p:nvPr/>
        </p:nvGrpSpPr>
        <p:grpSpPr>
          <a:xfrm>
            <a:off x="251520" y="4545995"/>
            <a:ext cx="5213924" cy="1979349"/>
            <a:chOff x="150164" y="6494199"/>
            <a:chExt cx="5213924" cy="1979349"/>
          </a:xfrm>
        </p:grpSpPr>
        <p:sp>
          <p:nvSpPr>
            <p:cNvPr id="14" name="Rectangle 13"/>
            <p:cNvSpPr/>
            <p:nvPr/>
          </p:nvSpPr>
          <p:spPr>
            <a:xfrm flipH="1">
              <a:off x="150164" y="6673055"/>
              <a:ext cx="5213924" cy="1800493"/>
            </a:xfrm>
            <a:prstGeom prst="rect">
              <a:avLst/>
            </a:prstGeom>
            <a:solidFill>
              <a:srgbClr val="EDF4F8"/>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smtClean="0">
                  <a:solidFill>
                    <a:schemeClr val="tx1"/>
                  </a:solidFill>
                  <a:latin typeface="Arial" panose="020B0604020202020204" pitchFamily="34" charset="0"/>
                  <a:cs typeface="Arial" panose="020B0604020202020204" pitchFamily="34" charset="0"/>
                </a:rPr>
                <a:t>The angle in a semicircle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is a right angle. So angle </a:t>
              </a:r>
              <a:br>
                <a:rPr lang="en-US" sz="2400" dirty="0" smtClean="0">
                  <a:solidFill>
                    <a:schemeClr val="tx1"/>
                  </a:solidFill>
                  <a:latin typeface="Arial" panose="020B0604020202020204" pitchFamily="34" charset="0"/>
                  <a:cs typeface="Arial" panose="020B0604020202020204" pitchFamily="34" charset="0"/>
                </a:rPr>
              </a:br>
              <a:r>
                <a:rPr lang="en-US" sz="2400" dirty="0" smtClean="0">
                  <a:solidFill>
                    <a:schemeClr val="tx1"/>
                  </a:solidFill>
                  <a:latin typeface="Arial" panose="020B0604020202020204" pitchFamily="34" charset="0"/>
                  <a:cs typeface="Arial" panose="020B0604020202020204" pitchFamily="34" charset="0"/>
                </a:rPr>
                <a:t>ABC = 90</a:t>
              </a:r>
              <a:r>
                <a:rPr lang="en-US" sz="2400" baseline="30000" dirty="0" smtClean="0">
                  <a:solidFill>
                    <a:schemeClr val="tx1"/>
                  </a:solidFill>
                  <a:latin typeface="Arial" panose="020B0604020202020204" pitchFamily="34" charset="0"/>
                  <a:cs typeface="Arial" panose="020B0604020202020204" pitchFamily="34" charset="0"/>
                </a:rPr>
                <a:t>0</a:t>
              </a:r>
              <a:r>
                <a:rPr lang="en-US" sz="2400" dirty="0" smtClean="0">
                  <a:solidFill>
                    <a:schemeClr val="tx1"/>
                  </a:solidFill>
                  <a:latin typeface="Arial" panose="020B0604020202020204" pitchFamily="34" charset="0"/>
                  <a:cs typeface="Arial" panose="020B0604020202020204" pitchFamily="34" charset="0"/>
                </a:rPr>
                <a:t>.</a:t>
              </a:r>
              <a:br>
                <a:rPr lang="en-US" sz="2400" dirty="0" smtClean="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p:txBody>
        </p:sp>
        <p:sp>
          <p:nvSpPr>
            <p:cNvPr id="15" name="Pentagon 14"/>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5</a:t>
              </a:r>
              <a:endParaRPr lang="en-US" sz="2400" b="1" dirty="0">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6"/>
          <a:srcRect l="29696" t="57350" r="50000" b="23750"/>
          <a:stretch/>
        </p:blipFill>
        <p:spPr>
          <a:xfrm>
            <a:off x="3830665" y="4788923"/>
            <a:ext cx="1569868" cy="1662216"/>
          </a:xfrm>
          <a:prstGeom prst="rect">
            <a:avLst/>
          </a:prstGeom>
        </p:spPr>
      </p:pic>
    </p:spTree>
    <p:extLst>
      <p:ext uri="{BB962C8B-B14F-4D97-AF65-F5344CB8AC3E}">
        <p14:creationId xmlns:p14="http://schemas.microsoft.com/office/powerpoint/2010/main" val="2819489809"/>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507</a:t>
            </a:r>
            <a:endParaRPr lang="en-GB" sz="1400" b="1" dirty="0">
              <a:latin typeface="Calibri" panose="020F0502020204030204" pitchFamily="34" charset="0"/>
            </a:endParaRPr>
          </a:p>
        </p:txBody>
      </p:sp>
      <p:sp>
        <p:nvSpPr>
          <p:cNvPr id="3" name="Rectangle 2"/>
          <p:cNvSpPr/>
          <p:nvPr/>
        </p:nvSpPr>
        <p:spPr>
          <a:xfrm>
            <a:off x="238558" y="1196752"/>
            <a:ext cx="8059824" cy="1200329"/>
          </a:xfrm>
          <a:prstGeom prst="rect">
            <a:avLst/>
          </a:prstGeom>
        </p:spPr>
        <p:txBody>
          <a:bodyPr wrap="square">
            <a:spAutoFit/>
          </a:bodyPr>
          <a:lstStyle/>
          <a:p>
            <a:pPr marL="457200" indent="-457200">
              <a:buClr>
                <a:srgbClr val="C00000"/>
              </a:buClr>
              <a:buFont typeface="+mj-lt"/>
              <a:buAutoNum type="arabicPeriod" startAt="5"/>
              <a:tabLst>
                <a:tab pos="800100" algn="l"/>
              </a:tabLst>
            </a:pPr>
            <a:r>
              <a:rPr lang="en-US" sz="2400" b="1" dirty="0" smtClean="0">
                <a:solidFill>
                  <a:srgbClr val="C00000"/>
                </a:solidFill>
                <a:latin typeface="Arial" panose="020B0604020202020204" pitchFamily="34" charset="0"/>
                <a:cs typeface="Arial" panose="020B0604020202020204" pitchFamily="34" charset="0"/>
              </a:rPr>
              <a:t>Reasoning</a:t>
            </a:r>
            <a:r>
              <a:rPr lang="en-US" sz="2400" b="1" dirty="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diagrams show circles, centre </a:t>
            </a:r>
            <a:r>
              <a:rPr lang="en-US" sz="2400" dirty="0" smtClean="0">
                <a:latin typeface="Arial" panose="020B0604020202020204" pitchFamily="34" charset="0"/>
                <a:cs typeface="Arial" panose="020B0604020202020204" pitchFamily="34" charset="0"/>
              </a:rPr>
              <a:t>O. Work </a:t>
            </a:r>
            <a:r>
              <a:rPr lang="en-US" sz="2400" dirty="0">
                <a:latin typeface="Arial" panose="020B0604020202020204" pitchFamily="34" charset="0"/>
                <a:cs typeface="Arial" panose="020B0604020202020204" pitchFamily="34" charset="0"/>
              </a:rPr>
              <a:t>out the size of each angle marked with a letter. Give reasons for your answers.</a:t>
            </a:r>
            <a:endParaRPr lang="pl-PL" sz="24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98382" y="1196752"/>
            <a:ext cx="594098" cy="594098"/>
          </a:xfrm>
          <a:prstGeom prst="rect">
            <a:avLst/>
          </a:prstGeom>
        </p:spPr>
      </p:pic>
      <p:pic>
        <p:nvPicPr>
          <p:cNvPr id="2" name="Picture 1"/>
          <p:cNvPicPr>
            <a:picLocks noChangeAspect="1"/>
          </p:cNvPicPr>
          <p:nvPr/>
        </p:nvPicPr>
        <p:blipFill rotWithShape="1">
          <a:blip r:embed="rId5"/>
          <a:srcRect l="16926" t="38923" r="33463" b="17585"/>
          <a:stretch/>
        </p:blipFill>
        <p:spPr>
          <a:xfrm>
            <a:off x="251520" y="2363972"/>
            <a:ext cx="6053982" cy="3018518"/>
          </a:xfrm>
          <a:prstGeom prst="rect">
            <a:avLst/>
          </a:prstGeom>
        </p:spPr>
      </p:pic>
      <p:sp>
        <p:nvSpPr>
          <p:cNvPr id="17" name="Rectangle 16"/>
          <p:cNvSpPr/>
          <p:nvPr/>
        </p:nvSpPr>
        <p:spPr>
          <a:xfrm flipH="1">
            <a:off x="237574" y="5445224"/>
            <a:ext cx="8582898"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Q5b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The reflex angle at point </a:t>
            </a:r>
            <a:r>
              <a:rPr lang="en-US" sz="2200" dirty="0" smtClean="0">
                <a:solidFill>
                  <a:schemeClr val="tx1"/>
                </a:solidFill>
                <a:latin typeface="Arial" panose="020B0604020202020204" pitchFamily="34" charset="0"/>
                <a:cs typeface="Arial" panose="020B0604020202020204" pitchFamily="34" charset="0"/>
              </a:rPr>
              <a:t>O </a:t>
            </a:r>
            <a:r>
              <a:rPr lang="en-US" sz="2200" dirty="0">
                <a:solidFill>
                  <a:schemeClr val="tx1"/>
                </a:solidFill>
                <a:latin typeface="Arial" panose="020B0604020202020204" pitchFamily="34" charset="0"/>
                <a:cs typeface="Arial" panose="020B0604020202020204" pitchFamily="34" charset="0"/>
              </a:rPr>
              <a:t>and angle </a:t>
            </a:r>
            <a:r>
              <a:rPr lang="en-US" sz="2200" i="1" dirty="0">
                <a:solidFill>
                  <a:schemeClr val="tx1"/>
                </a:solidFill>
                <a:latin typeface="Arial" panose="020B0604020202020204" pitchFamily="34" charset="0"/>
                <a:cs typeface="Arial" panose="020B0604020202020204" pitchFamily="34" charset="0"/>
              </a:rPr>
              <a:t>g</a:t>
            </a:r>
            <a:r>
              <a:rPr lang="en-US" sz="2200" dirty="0">
                <a:solidFill>
                  <a:schemeClr val="tx1"/>
                </a:solidFill>
                <a:latin typeface="Arial" panose="020B0604020202020204" pitchFamily="34" charset="0"/>
                <a:cs typeface="Arial" panose="020B0604020202020204" pitchFamily="34" charset="0"/>
              </a:rPr>
              <a:t> are </a:t>
            </a:r>
            <a:r>
              <a:rPr lang="en-US" sz="2200" dirty="0" smtClean="0">
                <a:solidFill>
                  <a:schemeClr val="tx1"/>
                </a:solidFill>
                <a:latin typeface="Arial" panose="020B0604020202020204" pitchFamily="34" charset="0"/>
                <a:cs typeface="Arial" panose="020B0604020202020204" pitchFamily="34" charset="0"/>
              </a:rPr>
              <a:t>subtended </a:t>
            </a:r>
            <a:r>
              <a:rPr lang="en-US" sz="2200" dirty="0">
                <a:solidFill>
                  <a:schemeClr val="tx1"/>
                </a:solidFill>
                <a:latin typeface="Arial" panose="020B0604020202020204" pitchFamily="34" charset="0"/>
                <a:cs typeface="Arial" panose="020B0604020202020204" pitchFamily="34" charset="0"/>
              </a:rPr>
              <a:t>by the same arc (AC). So the reflex angle AOC must be twice the size of angle </a:t>
            </a:r>
            <a:r>
              <a:rPr lang="en-US" sz="2200" i="1" dirty="0">
                <a:solidFill>
                  <a:schemeClr val="tx1"/>
                </a:solidFill>
                <a:latin typeface="Arial" panose="020B0604020202020204" pitchFamily="34" charset="0"/>
                <a:cs typeface="Arial" panose="020B0604020202020204" pitchFamily="34" charset="0"/>
              </a:rPr>
              <a:t>g</a:t>
            </a:r>
            <a:r>
              <a:rPr lang="en-US" sz="2200"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6372200" y="2348880"/>
            <a:ext cx="2389286" cy="297854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413644"/>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508</a:t>
            </a:r>
            <a:endParaRPr lang="en-GB" sz="1400" b="1" dirty="0">
              <a:latin typeface="Calibri" panose="020F0502020204030204" pitchFamily="34" charset="0"/>
            </a:endParaRPr>
          </a:p>
        </p:txBody>
      </p:sp>
      <p:sp>
        <p:nvSpPr>
          <p:cNvPr id="3" name="Rectangle 2"/>
          <p:cNvSpPr/>
          <p:nvPr/>
        </p:nvSpPr>
        <p:spPr>
          <a:xfrm>
            <a:off x="238558" y="1196752"/>
            <a:ext cx="5269546" cy="4339650"/>
          </a:xfrm>
          <a:prstGeom prst="rect">
            <a:avLst/>
          </a:prstGeom>
        </p:spPr>
        <p:txBody>
          <a:bodyPr wrap="square">
            <a:spAutoFit/>
          </a:bodyPr>
          <a:lstStyle/>
          <a:p>
            <a:pPr marL="457200" indent="-457200">
              <a:buClr>
                <a:srgbClr val="C00000"/>
              </a:buClr>
              <a:buFont typeface="+mj-lt"/>
              <a:buAutoNum type="arabicPeriod" startAt="6"/>
              <a:tabLst>
                <a:tab pos="800100" algn="l"/>
              </a:tabLst>
            </a:pPr>
            <a:r>
              <a:rPr lang="en-US" sz="2300" b="1" dirty="0" smtClean="0">
                <a:solidFill>
                  <a:srgbClr val="C00000"/>
                </a:solidFill>
                <a:latin typeface="Arial" panose="020B0604020202020204" pitchFamily="34" charset="0"/>
                <a:cs typeface="Arial" panose="020B0604020202020204" pitchFamily="34" charset="0"/>
              </a:rPr>
              <a:t>Communication</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Mario says the size of angle </a:t>
            </a: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is 65°. Andy says the size of angle </a:t>
            </a: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is 115°.</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Show that Andy is </a:t>
            </a:r>
            <a:r>
              <a:rPr lang="en-US" sz="2300" dirty="0" smtClean="0">
                <a:latin typeface="Arial" panose="020B0604020202020204" pitchFamily="34" charset="0"/>
                <a:cs typeface="Arial" panose="020B0604020202020204" pitchFamily="34" charset="0"/>
              </a:rPr>
              <a:t>correct.</a:t>
            </a:r>
            <a:br>
              <a:rPr lang="en-US" sz="2300" dirty="0" smtClean="0">
                <a:latin typeface="Arial" panose="020B0604020202020204" pitchFamily="34" charset="0"/>
                <a:cs typeface="Arial" panose="020B0604020202020204" pitchFamily="34" charset="0"/>
              </a:rPr>
            </a:br>
            <a:r>
              <a:rPr lang="en-US" sz="2300" b="1" dirty="0" smtClean="0">
                <a:solidFill>
                  <a:srgbClr val="C00000"/>
                </a:solidFill>
                <a:latin typeface="Arial" panose="020B0604020202020204" pitchFamily="34" charset="0"/>
                <a:cs typeface="Arial" panose="020B0604020202020204" pitchFamily="34" charset="0"/>
              </a:rPr>
              <a:t>Discussion </a:t>
            </a:r>
            <a:r>
              <a:rPr lang="en-US" sz="2300" dirty="0">
                <a:latin typeface="Arial" panose="020B0604020202020204" pitchFamily="34" charset="0"/>
                <a:cs typeface="Arial" panose="020B0604020202020204" pitchFamily="34" charset="0"/>
              </a:rPr>
              <a:t>What mistake has Mario made?</a:t>
            </a:r>
            <a:endParaRPr lang="pl-PL" sz="23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4366" y="1250726"/>
            <a:ext cx="594098" cy="594098"/>
          </a:xfrm>
          <a:prstGeom prst="rect">
            <a:avLst/>
          </a:prstGeom>
        </p:spPr>
      </p:pic>
      <p:sp>
        <p:nvSpPr>
          <p:cNvPr id="17" name="Rectangle 16"/>
          <p:cNvSpPr/>
          <p:nvPr/>
        </p:nvSpPr>
        <p:spPr>
          <a:xfrm flipH="1">
            <a:off x="237574" y="5489356"/>
            <a:ext cx="5270530"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Copy the diagram and colour the arc subtending angle a and the arc subtending the 230° angle.</a:t>
            </a:r>
          </a:p>
        </p:txBody>
      </p:sp>
      <p:pic>
        <p:nvPicPr>
          <p:cNvPr id="4" name="Picture 3"/>
          <p:cNvPicPr>
            <a:picLocks noChangeAspect="1"/>
          </p:cNvPicPr>
          <p:nvPr/>
        </p:nvPicPr>
        <p:blipFill rotWithShape="1">
          <a:blip r:embed="rId5"/>
          <a:srcRect l="35667" t="38450" r="36862" b="37400"/>
          <a:stretch/>
        </p:blipFill>
        <p:spPr>
          <a:xfrm>
            <a:off x="1743378" y="2328570"/>
            <a:ext cx="2061480" cy="2061480"/>
          </a:xfrm>
          <a:prstGeom prst="rect">
            <a:avLst/>
          </a:prstGeom>
        </p:spPr>
      </p:pic>
    </p:spTree>
    <p:extLst>
      <p:ext uri="{BB962C8B-B14F-4D97-AF65-F5344CB8AC3E}">
        <p14:creationId xmlns:p14="http://schemas.microsoft.com/office/powerpoint/2010/main" val="3403002882"/>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508</a:t>
            </a:r>
            <a:endParaRPr lang="en-GB" sz="1400" b="1" dirty="0">
              <a:latin typeface="Calibri" panose="020F0502020204030204" pitchFamily="34" charset="0"/>
            </a:endParaRPr>
          </a:p>
        </p:txBody>
      </p:sp>
      <p:sp>
        <p:nvSpPr>
          <p:cNvPr id="3" name="Rectangle 2"/>
          <p:cNvSpPr/>
          <p:nvPr/>
        </p:nvSpPr>
        <p:spPr>
          <a:xfrm>
            <a:off x="238558" y="1196752"/>
            <a:ext cx="5269546" cy="4339650"/>
          </a:xfrm>
          <a:prstGeom prst="rect">
            <a:avLst/>
          </a:prstGeom>
        </p:spPr>
        <p:txBody>
          <a:bodyPr wrap="square">
            <a:spAutoFit/>
          </a:bodyPr>
          <a:lstStyle/>
          <a:p>
            <a:pPr marL="457200" indent="-457200">
              <a:buClr>
                <a:srgbClr val="C00000"/>
              </a:buClr>
              <a:buFont typeface="+mj-lt"/>
              <a:buAutoNum type="arabicPeriod" startAt="6"/>
              <a:tabLst>
                <a:tab pos="800100" algn="l"/>
              </a:tabLst>
            </a:pPr>
            <a:r>
              <a:rPr lang="en-US" sz="2300" b="1" dirty="0" smtClean="0">
                <a:solidFill>
                  <a:srgbClr val="C00000"/>
                </a:solidFill>
                <a:latin typeface="Arial" panose="020B0604020202020204" pitchFamily="34" charset="0"/>
                <a:cs typeface="Arial" panose="020B0604020202020204" pitchFamily="34" charset="0"/>
              </a:rPr>
              <a:t>Communication</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Mario says the size of angle </a:t>
            </a: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is 65°. Andy says the size of angle </a:t>
            </a:r>
            <a:r>
              <a:rPr lang="en-US" sz="2300" i="1" dirty="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is 115°.</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Show that Andy is </a:t>
            </a:r>
            <a:r>
              <a:rPr lang="en-US" sz="2300" dirty="0" smtClean="0">
                <a:latin typeface="Arial" panose="020B0604020202020204" pitchFamily="34" charset="0"/>
                <a:cs typeface="Arial" panose="020B0604020202020204" pitchFamily="34" charset="0"/>
              </a:rPr>
              <a:t>correct.</a:t>
            </a:r>
            <a:br>
              <a:rPr lang="en-US" sz="2300" dirty="0" smtClean="0">
                <a:latin typeface="Arial" panose="020B0604020202020204" pitchFamily="34" charset="0"/>
                <a:cs typeface="Arial" panose="020B0604020202020204" pitchFamily="34" charset="0"/>
              </a:rPr>
            </a:br>
            <a:r>
              <a:rPr lang="en-US" sz="2300" b="1" dirty="0" smtClean="0">
                <a:solidFill>
                  <a:srgbClr val="C00000"/>
                </a:solidFill>
                <a:latin typeface="Arial" panose="020B0604020202020204" pitchFamily="34" charset="0"/>
                <a:cs typeface="Arial" panose="020B0604020202020204" pitchFamily="34" charset="0"/>
              </a:rPr>
              <a:t>Discussion </a:t>
            </a:r>
            <a:r>
              <a:rPr lang="en-US" sz="2300" dirty="0">
                <a:latin typeface="Arial" panose="020B0604020202020204" pitchFamily="34" charset="0"/>
                <a:cs typeface="Arial" panose="020B0604020202020204" pitchFamily="34" charset="0"/>
              </a:rPr>
              <a:t>What mistake has Mario made?</a:t>
            </a:r>
            <a:endParaRPr lang="pl-PL" sz="23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4366" y="1250726"/>
            <a:ext cx="594098" cy="594098"/>
          </a:xfrm>
          <a:prstGeom prst="rect">
            <a:avLst/>
          </a:prstGeom>
        </p:spPr>
      </p:pic>
      <p:sp>
        <p:nvSpPr>
          <p:cNvPr id="17" name="Rectangle 16"/>
          <p:cNvSpPr/>
          <p:nvPr/>
        </p:nvSpPr>
        <p:spPr>
          <a:xfrm flipH="1">
            <a:off x="237574" y="5489356"/>
            <a:ext cx="5270530"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Copy the diagram and colour the arc subtending angle a and the arc subtending the 230° angle.</a:t>
            </a:r>
          </a:p>
        </p:txBody>
      </p:sp>
      <p:pic>
        <p:nvPicPr>
          <p:cNvPr id="4" name="Picture 3"/>
          <p:cNvPicPr>
            <a:picLocks noChangeAspect="1"/>
          </p:cNvPicPr>
          <p:nvPr/>
        </p:nvPicPr>
        <p:blipFill rotWithShape="1">
          <a:blip r:embed="rId5"/>
          <a:srcRect l="35667" t="38450" r="36862" b="37400"/>
          <a:stretch/>
        </p:blipFill>
        <p:spPr>
          <a:xfrm>
            <a:off x="1743378" y="2328570"/>
            <a:ext cx="2061480" cy="2061480"/>
          </a:xfrm>
          <a:prstGeom prst="rect">
            <a:avLst/>
          </a:prstGeom>
        </p:spPr>
      </p:pic>
    </p:spTree>
    <p:extLst>
      <p:ext uri="{BB962C8B-B14F-4D97-AF65-F5344CB8AC3E}">
        <p14:creationId xmlns:p14="http://schemas.microsoft.com/office/powerpoint/2010/main" val="2100258577"/>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508</a:t>
            </a:r>
            <a:endParaRPr lang="en-GB" sz="1400" b="1" dirty="0">
              <a:latin typeface="Calibri" panose="020F0502020204030204" pitchFamily="34" charset="0"/>
            </a:endParaRPr>
          </a:p>
        </p:txBody>
      </p:sp>
      <p:sp>
        <p:nvSpPr>
          <p:cNvPr id="3" name="Rectangle 2"/>
          <p:cNvSpPr/>
          <p:nvPr/>
        </p:nvSpPr>
        <p:spPr>
          <a:xfrm>
            <a:off x="238558" y="1196752"/>
            <a:ext cx="5269546" cy="1815882"/>
          </a:xfrm>
          <a:prstGeom prst="rect">
            <a:avLst/>
          </a:prstGeom>
        </p:spPr>
        <p:txBody>
          <a:bodyPr wrap="square">
            <a:spAutoFit/>
          </a:bodyPr>
          <a:lstStyle/>
          <a:p>
            <a:pPr marL="457200" indent="-457200">
              <a:buClr>
                <a:srgbClr val="C00000"/>
              </a:buClr>
              <a:buFont typeface="+mj-lt"/>
              <a:buAutoNum type="arabicPeriod" startAt="7"/>
              <a:tabLst>
                <a:tab pos="800100" algn="l"/>
              </a:tabLst>
            </a:pPr>
            <a:r>
              <a:rPr lang="en-US" sz="2800" dirty="0">
                <a:latin typeface="Arial" panose="020B0604020202020204" pitchFamily="34" charset="0"/>
                <a:cs typeface="Arial" panose="020B0604020202020204" pitchFamily="34" charset="0"/>
              </a:rPr>
              <a:t>Find the size of each angle marked with a letter. The </a:t>
            </a:r>
            <a:r>
              <a:rPr lang="en-US" sz="2800" dirty="0" err="1">
                <a:latin typeface="Arial" panose="020B0604020202020204" pitchFamily="34" charset="0"/>
                <a:cs typeface="Arial" panose="020B0604020202020204" pitchFamily="34" charset="0"/>
              </a:rPr>
              <a:t>centres</a:t>
            </a:r>
            <a:r>
              <a:rPr lang="en-US" sz="2800" dirty="0">
                <a:latin typeface="Arial" panose="020B0604020202020204" pitchFamily="34" charset="0"/>
                <a:cs typeface="Arial" panose="020B0604020202020204" pitchFamily="34" charset="0"/>
              </a:rPr>
              <a:t> of the circles </a:t>
            </a:r>
            <a:r>
              <a:rPr lang="en-US" sz="2800" dirty="0" smtClean="0">
                <a:latin typeface="Arial" panose="020B0604020202020204" pitchFamily="34" charset="0"/>
                <a:cs typeface="Arial" panose="020B0604020202020204" pitchFamily="34" charset="0"/>
              </a:rPr>
              <a:t>are </a:t>
            </a:r>
            <a:r>
              <a:rPr lang="en-US" sz="2800" dirty="0">
                <a:latin typeface="Arial" panose="020B0604020202020204" pitchFamily="34" charset="0"/>
                <a:cs typeface="Arial" panose="020B0604020202020204" pitchFamily="34" charset="0"/>
              </a:rPr>
              <a:t>marked </a:t>
            </a:r>
            <a:r>
              <a:rPr lang="en-US" sz="2800" dirty="0" smtClean="0">
                <a:latin typeface="Arial" panose="020B0604020202020204" pitchFamily="34" charset="0"/>
                <a:cs typeface="Arial" panose="020B0604020202020204" pitchFamily="34" charset="0"/>
              </a:rPr>
              <a:t>O.</a:t>
            </a:r>
            <a:endParaRPr lang="pl-PL" sz="28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4366" y="1250726"/>
            <a:ext cx="594098" cy="594098"/>
          </a:xfrm>
          <a:prstGeom prst="rect">
            <a:avLst/>
          </a:prstGeom>
        </p:spPr>
      </p:pic>
      <p:sp>
        <p:nvSpPr>
          <p:cNvPr id="17" name="Rectangle 16"/>
          <p:cNvSpPr/>
          <p:nvPr/>
        </p:nvSpPr>
        <p:spPr>
          <a:xfrm flipH="1">
            <a:off x="237574" y="5325015"/>
            <a:ext cx="5270530"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Q7a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Look at the 23° angle and angle </a:t>
            </a:r>
            <a:r>
              <a:rPr lang="en-US" sz="2400" i="1" dirty="0">
                <a:solidFill>
                  <a:schemeClr val="tx1"/>
                </a:solidFill>
                <a:latin typeface="Arial" panose="020B0604020202020204" pitchFamily="34" charset="0"/>
                <a:cs typeface="Arial" panose="020B0604020202020204" pitchFamily="34" charset="0"/>
              </a:rPr>
              <a:t>j</a:t>
            </a:r>
            <a:r>
              <a:rPr lang="en-US" sz="2400" dirty="0">
                <a:solidFill>
                  <a:schemeClr val="tx1"/>
                </a:solidFill>
                <a:latin typeface="Arial" panose="020B0604020202020204" pitchFamily="34" charset="0"/>
                <a:cs typeface="Arial" panose="020B0604020202020204" pitchFamily="34" charset="0"/>
              </a:rPr>
              <a:t>. Are they subtended by the same arc?</a:t>
            </a:r>
          </a:p>
        </p:txBody>
      </p:sp>
      <p:pic>
        <p:nvPicPr>
          <p:cNvPr id="2" name="Picture 1"/>
          <p:cNvPicPr>
            <a:picLocks noChangeAspect="1"/>
          </p:cNvPicPr>
          <p:nvPr/>
        </p:nvPicPr>
        <p:blipFill rotWithShape="1">
          <a:blip r:embed="rId5"/>
          <a:srcRect l="8198" t="30970" r="59694" b="44750"/>
          <a:stretch/>
        </p:blipFill>
        <p:spPr>
          <a:xfrm>
            <a:off x="323528" y="3019712"/>
            <a:ext cx="2482474" cy="2135244"/>
          </a:xfrm>
          <a:prstGeom prst="rect">
            <a:avLst/>
          </a:prstGeom>
        </p:spPr>
      </p:pic>
      <p:pic>
        <p:nvPicPr>
          <p:cNvPr id="9" name="Picture 8"/>
          <p:cNvPicPr>
            <a:picLocks noChangeAspect="1"/>
          </p:cNvPicPr>
          <p:nvPr/>
        </p:nvPicPr>
        <p:blipFill rotWithShape="1">
          <a:blip r:embed="rId5"/>
          <a:srcRect l="49861" t="30487" r="17752" b="44750"/>
          <a:stretch/>
        </p:blipFill>
        <p:spPr>
          <a:xfrm>
            <a:off x="2956812" y="3000894"/>
            <a:ext cx="2479284" cy="2156298"/>
          </a:xfrm>
          <a:prstGeom prst="rect">
            <a:avLst/>
          </a:prstGeom>
        </p:spPr>
      </p:pic>
    </p:spTree>
    <p:extLst>
      <p:ext uri="{BB962C8B-B14F-4D97-AF65-F5344CB8AC3E}">
        <p14:creationId xmlns:p14="http://schemas.microsoft.com/office/powerpoint/2010/main" val="2794491327"/>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508</a:t>
            </a:r>
            <a:endParaRPr lang="en-GB" sz="1400" b="1" dirty="0">
              <a:latin typeface="Calibri" panose="020F0502020204030204" pitchFamily="34" charset="0"/>
            </a:endParaRPr>
          </a:p>
        </p:txBody>
      </p:sp>
      <p:sp>
        <p:nvSpPr>
          <p:cNvPr id="3" name="Rectangle 2"/>
          <p:cNvSpPr/>
          <p:nvPr/>
        </p:nvSpPr>
        <p:spPr>
          <a:xfrm>
            <a:off x="238558" y="1196752"/>
            <a:ext cx="5269546" cy="5447645"/>
          </a:xfrm>
          <a:prstGeom prst="rect">
            <a:avLst/>
          </a:prstGeom>
        </p:spPr>
        <p:txBody>
          <a:bodyPr wrap="square">
            <a:spAutoFit/>
          </a:bodyPr>
          <a:lstStyle/>
          <a:p>
            <a:pPr marL="514350" indent="-514350">
              <a:buClr>
                <a:srgbClr val="C00000"/>
              </a:buClr>
              <a:buFont typeface="+mj-lt"/>
              <a:buAutoNum type="arabicPeriod" startAt="8"/>
              <a:tabLst>
                <a:tab pos="800100" algn="l"/>
              </a:tabLst>
            </a:pPr>
            <a:r>
              <a:rPr lang="en-US" sz="2800" b="1" dirty="0">
                <a:solidFill>
                  <a:srgbClr val="C00000"/>
                </a:solidFill>
                <a:latin typeface="Arial" panose="020B0604020202020204" pitchFamily="34" charset="0"/>
                <a:cs typeface="Arial" panose="020B0604020202020204" pitchFamily="34" charset="0"/>
              </a:rPr>
              <a:t>Communication</a:t>
            </a:r>
            <a:r>
              <a:rPr lang="en-US" sz="2800" dirty="0">
                <a:solidFill>
                  <a:srgbClr val="C00000"/>
                </a:solidFill>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Lucy </a:t>
            </a:r>
            <a:r>
              <a:rPr lang="en-US" sz="2800" dirty="0">
                <a:latin typeface="Arial" panose="020B0604020202020204" pitchFamily="34" charset="0"/>
                <a:cs typeface="Arial" panose="020B0604020202020204" pitchFamily="34" charset="0"/>
              </a:rPr>
              <a:t>says the size of angle a is 15°. Sue says the size of angle a is 60</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Show </a:t>
            </a:r>
            <a:r>
              <a:rPr lang="en-US" sz="2800" dirty="0">
                <a:latin typeface="Arial" panose="020B0604020202020204" pitchFamily="34" charset="0"/>
                <a:cs typeface="Arial" panose="020B0604020202020204" pitchFamily="34" charset="0"/>
              </a:rPr>
              <a:t>that Sue is </a:t>
            </a:r>
            <a:r>
              <a:rPr lang="en-US" sz="2800" dirty="0" smtClean="0">
                <a:latin typeface="Arial" panose="020B0604020202020204" pitchFamily="34" charset="0"/>
                <a:cs typeface="Arial" panose="020B0604020202020204" pitchFamily="34" charset="0"/>
              </a:rPr>
              <a:t>correct.</a:t>
            </a:r>
            <a:br>
              <a:rPr lang="en-US" sz="2800" dirty="0" smtClean="0">
                <a:latin typeface="Arial" panose="020B0604020202020204" pitchFamily="34" charset="0"/>
                <a:cs typeface="Arial" panose="020B0604020202020204" pitchFamily="34" charset="0"/>
              </a:rPr>
            </a:br>
            <a:r>
              <a:rPr lang="en-US" sz="2800" b="1" dirty="0" smtClean="0">
                <a:solidFill>
                  <a:srgbClr val="C00000"/>
                </a:solidFill>
                <a:latin typeface="Arial" panose="020B0604020202020204" pitchFamily="34" charset="0"/>
                <a:cs typeface="Arial" panose="020B0604020202020204" pitchFamily="34" charset="0"/>
              </a:rPr>
              <a:t>Discussion </a:t>
            </a:r>
            <a:r>
              <a:rPr lang="en-US" sz="2800" dirty="0">
                <a:latin typeface="Arial" panose="020B0604020202020204" pitchFamily="34" charset="0"/>
                <a:cs typeface="Arial" panose="020B0604020202020204" pitchFamily="34" charset="0"/>
              </a:rPr>
              <a:t>What mistake has Lucy made?</a:t>
            </a:r>
            <a:endParaRPr lang="pl-PL" sz="28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4366" y="1250726"/>
            <a:ext cx="594098" cy="594098"/>
          </a:xfrm>
          <a:prstGeom prst="rect">
            <a:avLst/>
          </a:prstGeom>
        </p:spPr>
      </p:pic>
      <p:pic>
        <p:nvPicPr>
          <p:cNvPr id="4" name="Picture 3"/>
          <p:cNvPicPr>
            <a:picLocks noChangeAspect="1"/>
          </p:cNvPicPr>
          <p:nvPr/>
        </p:nvPicPr>
        <p:blipFill rotWithShape="1">
          <a:blip r:embed="rId5"/>
          <a:srcRect l="14169" t="34250" r="58361" b="41600"/>
          <a:stretch/>
        </p:blipFill>
        <p:spPr>
          <a:xfrm>
            <a:off x="2051720" y="2561617"/>
            <a:ext cx="2617532" cy="2617532"/>
          </a:xfrm>
          <a:prstGeom prst="rect">
            <a:avLst/>
          </a:prstGeom>
        </p:spPr>
      </p:pic>
    </p:spTree>
    <p:extLst>
      <p:ext uri="{BB962C8B-B14F-4D97-AF65-F5344CB8AC3E}">
        <p14:creationId xmlns:p14="http://schemas.microsoft.com/office/powerpoint/2010/main" val="2830103896"/>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16.3 </a:t>
            </a:r>
            <a:r>
              <a:rPr lang="en-GB" sz="4000" dirty="0"/>
              <a:t>– </a:t>
            </a:r>
            <a:r>
              <a:rPr lang="en-GB" sz="4000" dirty="0" smtClean="0"/>
              <a:t>Angles in Circles 1</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4366" y="1250726"/>
            <a:ext cx="594098" cy="594098"/>
          </a:xfrm>
          <a:prstGeom prst="rect">
            <a:avLst/>
          </a:prstGeom>
        </p:spPr>
      </p:pic>
      <p:grpSp>
        <p:nvGrpSpPr>
          <p:cNvPr id="7" name="Group 6"/>
          <p:cNvGrpSpPr/>
          <p:nvPr/>
        </p:nvGrpSpPr>
        <p:grpSpPr>
          <a:xfrm>
            <a:off x="305905" y="1268760"/>
            <a:ext cx="5122387" cy="5246509"/>
            <a:chOff x="3483872" y="1089031"/>
            <a:chExt cx="5256584" cy="5246509"/>
          </a:xfrm>
        </p:grpSpPr>
        <p:sp>
          <p:nvSpPr>
            <p:cNvPr id="8" name="Round Diagonal Corner Rectangle 7"/>
            <p:cNvSpPr/>
            <p:nvPr/>
          </p:nvSpPr>
          <p:spPr>
            <a:xfrm>
              <a:off x="3483872" y="1089031"/>
              <a:ext cx="5256584" cy="524650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5095"/>
              <a:ext cx="5095139" cy="4616649"/>
            </a:xfrm>
            <a:prstGeom prst="rect">
              <a:avLst/>
            </a:prstGeom>
          </p:spPr>
          <p:txBody>
            <a:bodyPr wrap="square">
              <a:spAutoFit/>
            </a:bodyPr>
            <a:lstStyle/>
            <a:p>
              <a:pPr>
                <a:spcAft>
                  <a:spcPts val="0"/>
                </a:spcAft>
                <a:tabLst>
                  <a:tab pos="4972050" algn="r"/>
                </a:tabLst>
              </a:pPr>
              <a:r>
                <a:rPr lang="en-US" sz="2100" dirty="0"/>
                <a:t>B, C and D are points on the circumference of a circle, centre O.</a:t>
              </a:r>
            </a:p>
            <a:p>
              <a:pPr>
                <a:spcAft>
                  <a:spcPts val="0"/>
                </a:spcAft>
                <a:tabLst>
                  <a:tab pos="4972050" algn="r"/>
                </a:tabLst>
              </a:pPr>
              <a:r>
                <a:rPr lang="en-US" sz="2100" dirty="0" smtClean="0"/>
                <a:t/>
              </a:r>
              <a:br>
                <a:rPr lang="en-US" sz="2100" dirty="0" smtClean="0"/>
              </a:br>
              <a:r>
                <a:rPr lang="en-US" sz="2100" dirty="0" smtClean="0"/>
                <a:t/>
              </a:r>
              <a:br>
                <a:rPr lang="en-US" sz="2100" dirty="0" smtClean="0"/>
              </a:br>
              <a:r>
                <a:rPr lang="en-US" sz="2100" dirty="0" smtClean="0"/>
                <a:t/>
              </a:r>
              <a:br>
                <a:rPr lang="en-US" sz="2100" dirty="0" smtClean="0"/>
              </a:br>
              <a:endParaRPr lang="en-US" sz="2400" dirty="0" smtClean="0"/>
            </a:p>
            <a:p>
              <a:pPr>
                <a:spcAft>
                  <a:spcPts val="0"/>
                </a:spcAft>
                <a:tabLst>
                  <a:tab pos="4972050" algn="r"/>
                </a:tabLst>
              </a:pPr>
              <a:r>
                <a:rPr lang="en-US" sz="2100" dirty="0" smtClean="0"/>
                <a:t/>
              </a:r>
              <a:br>
                <a:rPr lang="en-US" sz="2100" dirty="0" smtClean="0"/>
              </a:br>
              <a:r>
                <a:rPr lang="en-US" sz="2100" dirty="0" smtClean="0"/>
                <a:t/>
              </a:r>
              <a:br>
                <a:rPr lang="en-US" sz="2100" dirty="0" smtClean="0"/>
              </a:br>
              <a:r>
                <a:rPr lang="en-US" sz="2100" dirty="0" smtClean="0"/>
                <a:t>AB </a:t>
              </a:r>
              <a:r>
                <a:rPr lang="en-US" sz="2100" dirty="0"/>
                <a:t>and AD are tangents to the circle.</a:t>
              </a:r>
            </a:p>
            <a:p>
              <a:pPr>
                <a:spcAft>
                  <a:spcPts val="0"/>
                </a:spcAft>
                <a:tabLst>
                  <a:tab pos="4972050" algn="r"/>
                </a:tabLst>
              </a:pPr>
              <a:r>
                <a:rPr lang="en-US" sz="2100" dirty="0"/>
                <a:t>Angle DAB = 50°.</a:t>
              </a:r>
            </a:p>
            <a:p>
              <a:pPr>
                <a:spcAft>
                  <a:spcPts val="0"/>
                </a:spcAft>
                <a:tabLst>
                  <a:tab pos="4972050" algn="r"/>
                </a:tabLst>
              </a:pPr>
              <a:r>
                <a:rPr lang="en-US" sz="2100" dirty="0"/>
                <a:t>Work out the size of angle BCD.</a:t>
              </a:r>
            </a:p>
            <a:p>
              <a:pPr>
                <a:spcAft>
                  <a:spcPts val="0"/>
                </a:spcAft>
                <a:tabLst>
                  <a:tab pos="4972050" algn="r"/>
                </a:tabLst>
              </a:pPr>
              <a:r>
                <a:rPr lang="en-US" sz="2100" dirty="0"/>
                <a:t>Give a reason for each stage in your working. </a:t>
              </a:r>
              <a:r>
                <a:rPr lang="en-US" sz="2100" dirty="0" smtClean="0"/>
                <a:t>	</a:t>
              </a:r>
              <a:r>
                <a:rPr lang="en-US" sz="2100" b="1" dirty="0" smtClean="0"/>
                <a:t>(</a:t>
              </a:r>
              <a:r>
                <a:rPr lang="en-US" sz="2100" b="1" dirty="0"/>
                <a:t>4 marks)</a:t>
              </a:r>
            </a:p>
            <a:p>
              <a:pPr algn="r">
                <a:spcAft>
                  <a:spcPts val="0"/>
                </a:spcAft>
                <a:tabLst>
                  <a:tab pos="4972050" algn="r"/>
                </a:tabLst>
              </a:pPr>
              <a:r>
                <a:rPr lang="en-US" sz="2100" i="1" dirty="0"/>
                <a:t>June 2012, Q21, 1MA0/1H</a:t>
              </a:r>
              <a:endParaRPr lang="en-US" sz="2100" b="1" i="1" dirty="0"/>
            </a:p>
          </p:txBody>
        </p:sp>
      </p:grpSp>
      <p:pic>
        <p:nvPicPr>
          <p:cNvPr id="2" name="Picture 1"/>
          <p:cNvPicPr>
            <a:picLocks noChangeAspect="1"/>
          </p:cNvPicPr>
          <p:nvPr/>
        </p:nvPicPr>
        <p:blipFill rotWithShape="1">
          <a:blip r:embed="rId5"/>
          <a:srcRect l="14169" t="45800" r="18947" b="27951"/>
          <a:stretch/>
        </p:blipFill>
        <p:spPr>
          <a:xfrm>
            <a:off x="789094" y="2609638"/>
            <a:ext cx="4154635" cy="1854748"/>
          </a:xfrm>
          <a:prstGeom prst="rect">
            <a:avLst/>
          </a:prstGeom>
        </p:spPr>
      </p:pic>
      <p:sp>
        <p:nvSpPr>
          <p:cNvPr id="12" name="Rectangle 11"/>
          <p:cNvSpPr/>
          <p:nvPr/>
        </p:nvSpPr>
        <p:spPr>
          <a:xfrm flipH="1">
            <a:off x="5573900" y="5008261"/>
            <a:ext cx="3181199" cy="1589091"/>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a:t>
            </a:r>
            <a:r>
              <a:rPr lang="en-US" sz="2000" b="1" dirty="0" smtClean="0">
                <a:solidFill>
                  <a:schemeClr val="tx1"/>
                </a:solidFill>
                <a:latin typeface="Arial" panose="020B0604020202020204" pitchFamily="34" charset="0"/>
                <a:cs typeface="Arial" panose="020B0604020202020204" pitchFamily="34" charset="0"/>
              </a:rPr>
              <a:t>hint - </a:t>
            </a:r>
            <a:r>
              <a:rPr lang="en-US" sz="2000" dirty="0" smtClean="0">
                <a:solidFill>
                  <a:schemeClr val="tx1"/>
                </a:solidFill>
                <a:latin typeface="Arial" panose="020B0604020202020204" pitchFamily="34" charset="0"/>
                <a:cs typeface="Arial" panose="020B0604020202020204" pitchFamily="34" charset="0"/>
              </a:rPr>
              <a:t>Each </a:t>
            </a:r>
            <a:r>
              <a:rPr lang="en-US" sz="2000" dirty="0">
                <a:solidFill>
                  <a:schemeClr val="tx1"/>
                </a:solidFill>
                <a:latin typeface="Arial" panose="020B0604020202020204" pitchFamily="34" charset="0"/>
                <a:cs typeface="Arial" panose="020B0604020202020204" pitchFamily="34" charset="0"/>
              </a:rPr>
              <a:t>reason given must be a statement of a mathematical rule and not just the calculations you have done.</a:t>
            </a:r>
          </a:p>
        </p:txBody>
      </p:sp>
    </p:spTree>
    <p:extLst>
      <p:ext uri="{BB962C8B-B14F-4D97-AF65-F5344CB8AC3E}">
        <p14:creationId xmlns:p14="http://schemas.microsoft.com/office/powerpoint/2010/main" val="4288749755"/>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509</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478818495"/>
              </p:ext>
            </p:extLst>
          </p:nvPr>
        </p:nvGraphicFramePr>
        <p:xfrm>
          <a:off x="251518" y="1268760"/>
          <a:ext cx="8568952" cy="4752528"/>
        </p:xfrm>
        <a:graphic>
          <a:graphicData uri="http://schemas.openxmlformats.org/drawingml/2006/table">
            <a:tbl>
              <a:tblPr firstRow="1" bandRow="1">
                <a:effectLst/>
                <a:tableStyleId>{5940675A-B579-460E-94D1-54222C63F5DA}</a:tableStyleId>
              </a:tblPr>
              <a:tblGrid>
                <a:gridCol w="2142238"/>
                <a:gridCol w="3474388"/>
                <a:gridCol w="2952326"/>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Understand, prove and use facts about angles subtended at the circumference of a circle.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Understand, prove and use facts about cyclic quadrilaterals.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Prove the alternate segment theorem.</a:t>
                      </a:r>
                      <a:endParaRPr lang="en-US" sz="24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400" dirty="0" smtClean="0">
                          <a:latin typeface="Arial" panose="020B0604020202020204" pitchFamily="34" charset="0"/>
                          <a:cs typeface="Arial" panose="020B0604020202020204" pitchFamily="34" charset="0"/>
                        </a:rPr>
                        <a:t>A cyclic polygon has all of its</a:t>
                      </a:r>
                      <a:r>
                        <a:rPr lang="en-US" sz="2400" baseline="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vertices on the circumference of a circle.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041213">
                <a:tc gridSpan="3">
                  <a:txBody>
                    <a:bodyPr/>
                    <a:lstStyle/>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What do the angles in a quadrilateral add up to? </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What is the shaded part of this circle called?</a:t>
                      </a:r>
                      <a:endParaRPr lang="en-US" sz="26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16.4</a:t>
            </a:r>
            <a:endParaRPr lang="en-US" sz="246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50000" t="42650" r="29696" b="48950"/>
          <a:stretch/>
        </p:blipFill>
        <p:spPr>
          <a:xfrm>
            <a:off x="6089832" y="3356992"/>
            <a:ext cx="2223879" cy="1046531"/>
          </a:xfrm>
          <a:prstGeom prst="rect">
            <a:avLst/>
          </a:prstGeom>
        </p:spPr>
      </p:pic>
      <p:pic>
        <p:nvPicPr>
          <p:cNvPr id="3" name="Picture 2"/>
          <p:cNvPicPr>
            <a:picLocks noChangeAspect="1"/>
          </p:cNvPicPr>
          <p:nvPr/>
        </p:nvPicPr>
        <p:blipFill rotWithShape="1">
          <a:blip r:embed="rId4"/>
          <a:srcRect l="11781" t="60500" r="77470" b="30050"/>
          <a:stretch/>
        </p:blipFill>
        <p:spPr>
          <a:xfrm>
            <a:off x="7776172" y="5008493"/>
            <a:ext cx="945880" cy="945880"/>
          </a:xfrm>
          <a:prstGeom prst="rect">
            <a:avLst/>
          </a:prstGeom>
        </p:spPr>
      </p:pic>
    </p:spTree>
    <p:extLst>
      <p:ext uri="{BB962C8B-B14F-4D97-AF65-F5344CB8AC3E}">
        <p14:creationId xmlns:p14="http://schemas.microsoft.com/office/powerpoint/2010/main" val="2333417696"/>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509</a:t>
            </a:r>
            <a:endParaRPr lang="en-GB" sz="1400" b="1" dirty="0">
              <a:latin typeface="Calibri" panose="020F0502020204030204" pitchFamily="34" charset="0"/>
            </a:endParaRPr>
          </a:p>
        </p:txBody>
      </p:sp>
      <p:sp>
        <p:nvSpPr>
          <p:cNvPr id="3" name="Rectangle 2"/>
          <p:cNvSpPr/>
          <p:nvPr/>
        </p:nvSpPr>
        <p:spPr>
          <a:xfrm>
            <a:off x="238558" y="1196752"/>
            <a:ext cx="4837498" cy="1631216"/>
          </a:xfrm>
          <a:prstGeom prst="rect">
            <a:avLst/>
          </a:prstGeom>
        </p:spPr>
        <p:txBody>
          <a:bodyPr wrap="square">
            <a:spAutoFit/>
          </a:bodyPr>
          <a:lstStyle/>
          <a:p>
            <a:pPr marL="342900" indent="-342900">
              <a:buClr>
                <a:srgbClr val="C00000"/>
              </a:buClr>
              <a:buFont typeface="+mj-lt"/>
              <a:buAutoNum type="arabicPeriod"/>
              <a:tabLst>
                <a:tab pos="800100" algn="l"/>
              </a:tabLst>
            </a:pPr>
            <a:r>
              <a:rPr lang="en-US" sz="2400" dirty="0">
                <a:latin typeface="Arial" panose="020B0604020202020204" pitchFamily="34" charset="0"/>
                <a:cs typeface="Arial" panose="020B0604020202020204" pitchFamily="34" charset="0"/>
              </a:rPr>
              <a:t>Write an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expression in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terms </a:t>
            </a:r>
            <a:r>
              <a:rPr lang="en-US" sz="2400" dirty="0">
                <a:latin typeface="Arial" panose="020B0604020202020204" pitchFamily="34" charset="0"/>
                <a:cs typeface="Arial" panose="020B0604020202020204" pitchFamily="34" charset="0"/>
              </a:rPr>
              <a:t>of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BAC.</a:t>
            </a: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4366" y="1250726"/>
            <a:ext cx="594098" cy="594098"/>
          </a:xfrm>
          <a:prstGeom prst="rect">
            <a:avLst/>
          </a:prstGeom>
        </p:spPr>
      </p:pic>
      <p:pic>
        <p:nvPicPr>
          <p:cNvPr id="2" name="Picture 1"/>
          <p:cNvPicPr>
            <a:picLocks noChangeAspect="1"/>
          </p:cNvPicPr>
          <p:nvPr/>
        </p:nvPicPr>
        <p:blipFill rotWithShape="1">
          <a:blip r:embed="rId5"/>
          <a:srcRect l="15364" t="62600" r="58360" b="21650"/>
          <a:stretch/>
        </p:blipFill>
        <p:spPr>
          <a:xfrm>
            <a:off x="2771800" y="1267425"/>
            <a:ext cx="2135232" cy="1455838"/>
          </a:xfrm>
          <a:prstGeom prst="rect">
            <a:avLst/>
          </a:prstGeom>
        </p:spPr>
      </p:pic>
      <p:sp>
        <p:nvSpPr>
          <p:cNvPr id="8" name="Flowchart: Delay 7"/>
          <p:cNvSpPr/>
          <p:nvPr/>
        </p:nvSpPr>
        <p:spPr>
          <a:xfrm flipH="1">
            <a:off x="5220071" y="1196752"/>
            <a:ext cx="360040" cy="1526511"/>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latin typeface="Arial" panose="020B0604020202020204" pitchFamily="34" charset="0"/>
                <a:cs typeface="Arial" panose="020B0604020202020204" pitchFamily="34" charset="0"/>
              </a:rPr>
              <a:t>Warm Up</a:t>
            </a:r>
            <a:endParaRPr lang="en-US" dirty="0">
              <a:latin typeface="Arial" panose="020B0604020202020204" pitchFamily="34" charset="0"/>
              <a:cs typeface="Arial" panose="020B0604020202020204" pitchFamily="34" charset="0"/>
            </a:endParaRPr>
          </a:p>
        </p:txBody>
      </p:sp>
      <p:sp>
        <p:nvSpPr>
          <p:cNvPr id="5" name="Rectangle 4"/>
          <p:cNvSpPr/>
          <p:nvPr/>
        </p:nvSpPr>
        <p:spPr>
          <a:xfrm>
            <a:off x="244386" y="2851189"/>
            <a:ext cx="5263718" cy="2215991"/>
          </a:xfrm>
          <a:prstGeom prst="rect">
            <a:avLst/>
          </a:prstGeom>
        </p:spPr>
        <p:txBody>
          <a:bodyPr wrap="square">
            <a:spAutoFit/>
          </a:bodyPr>
          <a:lstStyle/>
          <a:p>
            <a:pPr marL="342900" indent="-342900">
              <a:buClr>
                <a:srgbClr val="C00000"/>
              </a:buClr>
              <a:buFont typeface="+mj-lt"/>
              <a:buAutoNum type="arabicPeriod" startAt="3"/>
              <a:tabLst>
                <a:tab pos="800100" algn="l"/>
              </a:tabLst>
            </a:pPr>
            <a:r>
              <a:rPr lang="en-US" sz="2300" b="1" dirty="0">
                <a:solidFill>
                  <a:srgbClr val="C00000"/>
                </a:solidFill>
                <a:latin typeface="Arial" panose="020B0604020202020204" pitchFamily="34" charset="0"/>
                <a:cs typeface="Arial" panose="020B0604020202020204" pitchFamily="34" charset="0"/>
              </a:rPr>
              <a:t>Problem-solving / Communication</a:t>
            </a:r>
          </a:p>
          <a:p>
            <a:pPr marL="742950" lvl="1" indent="-400050">
              <a:buClr>
                <a:srgbClr val="C00000"/>
              </a:buClr>
              <a:buFont typeface="+mj-lt"/>
              <a:buAutoNum type="alphaLcPeriod"/>
            </a:pPr>
            <a:r>
              <a:rPr lang="en-US" sz="2300" dirty="0">
                <a:latin typeface="Arial" panose="020B0604020202020204" pitchFamily="34" charset="0"/>
                <a:cs typeface="Arial" panose="020B0604020202020204" pitchFamily="34" charset="0"/>
              </a:rPr>
              <a:t>Prove that angle ACB = angle ADB. </a:t>
            </a:r>
          </a:p>
          <a:p>
            <a:pPr marL="742950" lvl="1" indent="-400050">
              <a:buClr>
                <a:srgbClr val="C00000"/>
              </a:buClr>
              <a:buFont typeface="+mj-lt"/>
              <a:buAutoNum type="alphaLcPeriod"/>
            </a:pPr>
            <a:r>
              <a:rPr lang="en-US" sz="2300" b="1" dirty="0">
                <a:solidFill>
                  <a:srgbClr val="C00000"/>
                </a:solidFill>
                <a:latin typeface="Arial" panose="020B0604020202020204" pitchFamily="34" charset="0"/>
                <a:cs typeface="Arial" panose="020B0604020202020204" pitchFamily="34" charset="0"/>
              </a:rPr>
              <a:t>Reflect</a:t>
            </a:r>
            <a:r>
              <a:rPr lang="en-US" sz="2300" dirty="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Why does your answer to part a prove that all angles in the same segment are equal?</a:t>
            </a:r>
            <a:endParaRPr lang="pl-PL" sz="23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6"/>
          <a:srcRect l="53937" t="47375" r="34251" b="36057"/>
          <a:stretch/>
        </p:blipFill>
        <p:spPr>
          <a:xfrm>
            <a:off x="323528" y="5030411"/>
            <a:ext cx="1776402" cy="1494933"/>
          </a:xfrm>
          <a:prstGeom prst="rect">
            <a:avLst/>
          </a:prstGeom>
        </p:spPr>
      </p:pic>
      <p:sp>
        <p:nvSpPr>
          <p:cNvPr id="11" name="Rectangle 10"/>
          <p:cNvSpPr/>
          <p:nvPr/>
        </p:nvSpPr>
        <p:spPr>
          <a:xfrm flipH="1">
            <a:off x="2179071" y="5229200"/>
            <a:ext cx="3299442" cy="1323439"/>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chemeClr val="accent3">
                    <a:lumMod val="50000"/>
                  </a:schemeClr>
                </a:solidFill>
                <a:latin typeface="Arial" panose="020B0604020202020204" pitchFamily="34" charset="0"/>
                <a:cs typeface="Arial" panose="020B0604020202020204" pitchFamily="34" charset="0"/>
              </a:rPr>
              <a:t>Q3 strategy hint</a:t>
            </a:r>
            <a:r>
              <a:rPr lang="en-US" sz="2000" dirty="0" smtClean="0">
                <a:solidFill>
                  <a:schemeClr val="accent3">
                    <a:lumMod val="50000"/>
                  </a:schemeClr>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Copy the diagram and draw in angle AOB. Angle AOB = 2 x angle ACB.</a:t>
            </a:r>
          </a:p>
        </p:txBody>
      </p:sp>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203485" y="3068960"/>
            <a:ext cx="548640" cy="537090"/>
          </a:xfrm>
          <a:prstGeom prst="rect">
            <a:avLst/>
          </a:prstGeom>
        </p:spPr>
      </p:pic>
    </p:spTree>
    <p:extLst>
      <p:ext uri="{BB962C8B-B14F-4D97-AF65-F5344CB8AC3E}">
        <p14:creationId xmlns:p14="http://schemas.microsoft.com/office/powerpoint/2010/main" val="1314402207"/>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1" name="Round Same Side Corner Rectangle 20">
            <a:hlinkClick r:id="rId3" action="ppaction://hlinkpres?slideindex=1&amp;slidetitle="/>
          </p:cNvPr>
          <p:cNvSpPr/>
          <p:nvPr/>
        </p:nvSpPr>
        <p:spPr>
          <a:xfrm>
            <a:off x="6876256"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9512" y="1148094"/>
            <a:ext cx="8712968" cy="5521266"/>
          </a:xfrm>
          <a:prstGeom prst="rect">
            <a:avLst/>
          </a:prstGeom>
        </p:spPr>
      </p:pic>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509</a:t>
            </a:r>
            <a:endParaRPr lang="en-GB" sz="1400" b="1" dirty="0">
              <a:latin typeface="Calibri" panose="020F0502020204030204" pitchFamily="34" charset="0"/>
            </a:endParaRPr>
          </a:p>
        </p:txBody>
      </p:sp>
      <p:sp>
        <p:nvSpPr>
          <p:cNvPr id="3" name="Rectangle 2"/>
          <p:cNvSpPr/>
          <p:nvPr/>
        </p:nvSpPr>
        <p:spPr>
          <a:xfrm>
            <a:off x="238558" y="1196752"/>
            <a:ext cx="5269546" cy="3985706"/>
          </a:xfrm>
          <a:prstGeom prst="rect">
            <a:avLst/>
          </a:prstGeom>
        </p:spPr>
        <p:txBody>
          <a:bodyPr wrap="square">
            <a:spAutoFit/>
          </a:bodyPr>
          <a:lstStyle/>
          <a:p>
            <a:pPr marL="457200" indent="-457200">
              <a:buClr>
                <a:srgbClr val="C00000"/>
              </a:buClr>
              <a:buFont typeface="+mj-lt"/>
              <a:buAutoNum type="arabicPeriod" startAt="2"/>
              <a:tabLst>
                <a:tab pos="800100" algn="l"/>
              </a:tabLst>
            </a:pPr>
            <a:r>
              <a:rPr lang="en-US" sz="2300" dirty="0">
                <a:latin typeface="Arial" panose="020B0604020202020204" pitchFamily="34" charset="0"/>
                <a:cs typeface="Arial" panose="020B0604020202020204" pitchFamily="34" charset="0"/>
              </a:rPr>
              <a:t>In each diagram, 0 is the centre of the circle.</a:t>
            </a: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size of each angle </a:t>
            </a:r>
            <a:r>
              <a:rPr lang="en-US" sz="2300" dirty="0" smtClean="0">
                <a:latin typeface="Arial" panose="020B0604020202020204" pitchFamily="34" charset="0"/>
                <a:cs typeface="Arial" panose="020B0604020202020204" pitchFamily="34" charset="0"/>
              </a:rPr>
              <a:t>marked with a letter.</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size of angle </a:t>
            </a:r>
            <a:r>
              <a:rPr lang="en-US" sz="2300" dirty="0" smtClean="0">
                <a:latin typeface="Arial" panose="020B0604020202020204" pitchFamily="34" charset="0"/>
                <a:cs typeface="Arial" panose="020B0604020202020204" pitchFamily="34" charset="0"/>
              </a:rPr>
              <a:t>in </a:t>
            </a:r>
            <a:r>
              <a:rPr lang="en-US" sz="2300" dirty="0">
                <a:latin typeface="Arial" panose="020B0604020202020204" pitchFamily="34" charset="0"/>
                <a:cs typeface="Arial" panose="020B0604020202020204" pitchFamily="34" charset="0"/>
              </a:rPr>
              <a:t>terms of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a:t>
            </a:r>
            <a:endParaRPr lang="en-US" sz="23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4366" y="1250726"/>
            <a:ext cx="594098" cy="594098"/>
          </a:xfrm>
          <a:prstGeom prst="rect">
            <a:avLst/>
          </a:prstGeom>
        </p:spPr>
      </p:pic>
      <p:pic>
        <p:nvPicPr>
          <p:cNvPr id="4" name="Picture 3"/>
          <p:cNvPicPr>
            <a:picLocks noChangeAspect="1"/>
          </p:cNvPicPr>
          <p:nvPr/>
        </p:nvPicPr>
        <p:blipFill rotWithShape="1">
          <a:blip r:embed="rId5"/>
          <a:srcRect l="5810" t="46850" r="64642" b="27950"/>
          <a:stretch/>
        </p:blipFill>
        <p:spPr>
          <a:xfrm>
            <a:off x="1295860" y="2670964"/>
            <a:ext cx="1746420" cy="1694140"/>
          </a:xfrm>
          <a:prstGeom prst="rect">
            <a:avLst/>
          </a:prstGeom>
        </p:spPr>
      </p:pic>
      <p:pic>
        <p:nvPicPr>
          <p:cNvPr id="13" name="Picture 12"/>
          <p:cNvPicPr>
            <a:picLocks noChangeAspect="1"/>
          </p:cNvPicPr>
          <p:nvPr/>
        </p:nvPicPr>
        <p:blipFill rotWithShape="1">
          <a:blip r:embed="rId5"/>
          <a:srcRect l="60300" t="46850" r="10587" b="27950"/>
          <a:stretch/>
        </p:blipFill>
        <p:spPr>
          <a:xfrm>
            <a:off x="3293149" y="2670964"/>
            <a:ext cx="1720668" cy="1694140"/>
          </a:xfrm>
          <a:prstGeom prst="rect">
            <a:avLst/>
          </a:prstGeom>
        </p:spPr>
      </p:pic>
      <p:grpSp>
        <p:nvGrpSpPr>
          <p:cNvPr id="14" name="Group 13"/>
          <p:cNvGrpSpPr/>
          <p:nvPr/>
        </p:nvGrpSpPr>
        <p:grpSpPr>
          <a:xfrm>
            <a:off x="185038" y="5079668"/>
            <a:ext cx="8606030" cy="1517684"/>
            <a:chOff x="138643" y="6494199"/>
            <a:chExt cx="8436457" cy="1517684"/>
          </a:xfrm>
        </p:grpSpPr>
        <p:sp>
          <p:nvSpPr>
            <p:cNvPr id="15" name="Rectangle 14"/>
            <p:cNvSpPr/>
            <p:nvPr/>
          </p:nvSpPr>
          <p:spPr>
            <a:xfrm flipH="1">
              <a:off x="138643" y="6673055"/>
              <a:ext cx="8436457" cy="1338828"/>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200" dirty="0">
                  <a:solidFill>
                    <a:schemeClr val="tx1"/>
                  </a:solidFill>
                  <a:latin typeface="Arial" panose="020B0604020202020204" pitchFamily="34" charset="0"/>
                  <a:cs typeface="Arial" panose="020B0604020202020204" pitchFamily="34" charset="0"/>
                </a:rPr>
                <a:t>Angles subtended at the circumference by the same arc are equal. Another form of the same theorem is that angles in the same segment are equal.</a:t>
              </a:r>
            </a:p>
          </p:txBody>
        </p:sp>
        <p:sp>
          <p:nvSpPr>
            <p:cNvPr id="17" name="Pentagon 16"/>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6</a:t>
              </a:r>
              <a:endParaRPr lang="en-US" sz="2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189262"/>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509</a:t>
            </a:r>
            <a:endParaRPr lang="en-GB" sz="1400" b="1" dirty="0">
              <a:latin typeface="Calibri" panose="020F0502020204030204" pitchFamily="34" charset="0"/>
            </a:endParaRPr>
          </a:p>
        </p:txBody>
      </p:sp>
      <p:sp>
        <p:nvSpPr>
          <p:cNvPr id="3" name="Rectangle 2"/>
          <p:cNvSpPr/>
          <p:nvPr/>
        </p:nvSpPr>
        <p:spPr>
          <a:xfrm>
            <a:off x="238557" y="1196752"/>
            <a:ext cx="8609743" cy="2923877"/>
          </a:xfrm>
          <a:prstGeom prst="rect">
            <a:avLst/>
          </a:prstGeom>
        </p:spPr>
        <p:txBody>
          <a:bodyPr wrap="square">
            <a:spAutoFit/>
          </a:bodyPr>
          <a:lstStyle/>
          <a:p>
            <a:pPr marL="457200" indent="-457200">
              <a:buClr>
                <a:srgbClr val="C00000"/>
              </a:buClr>
              <a:buFont typeface="+mj-lt"/>
              <a:buAutoNum type="arabicPeriod" startAt="4"/>
              <a:tabLst>
                <a:tab pos="800100" algn="l"/>
              </a:tabLst>
            </a:pPr>
            <a:r>
              <a:rPr lang="en-US" sz="2300" b="1" dirty="0" smtClean="0">
                <a:solidFill>
                  <a:srgbClr val="C00000"/>
                </a:solidFill>
                <a:latin typeface="Arial" panose="020B0604020202020204" pitchFamily="34" charset="0"/>
                <a:cs typeface="Arial" panose="020B0604020202020204" pitchFamily="34" charset="0"/>
              </a:rPr>
              <a:t>Reasoning</a:t>
            </a:r>
            <a:r>
              <a:rPr lang="en-US" sz="2300" dirty="0" smtClean="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In each diagram, </a:t>
            </a:r>
            <a:r>
              <a:rPr lang="en-US" sz="2300" dirty="0" smtClean="0">
                <a:latin typeface="Arial" panose="020B0604020202020204" pitchFamily="34" charset="0"/>
                <a:cs typeface="Arial" panose="020B0604020202020204" pitchFamily="34" charset="0"/>
              </a:rPr>
              <a:t>O </a:t>
            </a:r>
            <a:r>
              <a:rPr lang="en-US" sz="2300" dirty="0">
                <a:latin typeface="Arial" panose="020B0604020202020204" pitchFamily="34" charset="0"/>
                <a:cs typeface="Arial" panose="020B0604020202020204" pitchFamily="34" charset="0"/>
              </a:rPr>
              <a:t>is the centre of the circle.</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
            </a:r>
            <a:br>
              <a:rPr lang="en-US" sz="2300" dirty="0">
                <a:latin typeface="Arial" panose="020B0604020202020204" pitchFamily="34" charset="0"/>
                <a:cs typeface="Arial" panose="020B0604020202020204" pitchFamily="34" charset="0"/>
              </a:rPr>
            </a:br>
            <a:r>
              <a:rPr lang="en-US" sz="2300" dirty="0">
                <a:latin typeface="Arial" panose="020B0604020202020204" pitchFamily="34" charset="0"/>
                <a:cs typeface="Arial" panose="020B0604020202020204" pitchFamily="34" charset="0"/>
              </a:rPr>
              <a:t>Work out the size of each angle marked with a letter. Give reasons for each step in your working.</a:t>
            </a:r>
            <a:endParaRPr lang="en-US" sz="23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sp>
        <p:nvSpPr>
          <p:cNvPr id="11" name="Rectangle 10"/>
          <p:cNvSpPr/>
          <p:nvPr/>
        </p:nvSpPr>
        <p:spPr>
          <a:xfrm flipH="1">
            <a:off x="264825" y="4077072"/>
            <a:ext cx="8511663"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Q4a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Which angle is subtended by the same arc as the 42° angle? Look for an angle in a semicircle.</a:t>
            </a:r>
          </a:p>
        </p:txBody>
      </p:sp>
      <p:pic>
        <p:nvPicPr>
          <p:cNvPr id="2" name="Picture 1"/>
          <p:cNvPicPr>
            <a:picLocks noChangeAspect="1"/>
          </p:cNvPicPr>
          <p:nvPr/>
        </p:nvPicPr>
        <p:blipFill rotWithShape="1">
          <a:blip r:embed="rId4"/>
          <a:srcRect l="16926" t="38923" r="22438" b="40308"/>
          <a:stretch/>
        </p:blipFill>
        <p:spPr>
          <a:xfrm>
            <a:off x="462144" y="1684792"/>
            <a:ext cx="8255179" cy="160815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92441" y="1196752"/>
            <a:ext cx="600039" cy="600039"/>
          </a:xfrm>
          <a:prstGeom prst="rect">
            <a:avLst/>
          </a:prstGeom>
        </p:spPr>
      </p:pic>
      <p:sp>
        <p:nvSpPr>
          <p:cNvPr id="18" name="Rectangle 17"/>
          <p:cNvSpPr/>
          <p:nvPr/>
        </p:nvSpPr>
        <p:spPr>
          <a:xfrm>
            <a:off x="264825" y="4869160"/>
            <a:ext cx="8515323" cy="17281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237746"/>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510</a:t>
            </a:r>
            <a:endParaRPr lang="en-GB" sz="1400" b="1" dirty="0">
              <a:latin typeface="Calibri" panose="020F0502020204030204" pitchFamily="34" charset="0"/>
            </a:endParaRPr>
          </a:p>
        </p:txBody>
      </p:sp>
      <p:sp>
        <p:nvSpPr>
          <p:cNvPr id="3" name="Rectangle 2"/>
          <p:cNvSpPr/>
          <p:nvPr/>
        </p:nvSpPr>
        <p:spPr>
          <a:xfrm>
            <a:off x="264644" y="3212976"/>
            <a:ext cx="5217373" cy="3477875"/>
          </a:xfrm>
          <a:prstGeom prst="rect">
            <a:avLst/>
          </a:prstGeom>
        </p:spPr>
        <p:txBody>
          <a:bodyPr wrap="square">
            <a:spAutoFit/>
          </a:bodyPr>
          <a:lstStyle/>
          <a:p>
            <a:pPr marL="457200" indent="-457200">
              <a:buClr>
                <a:srgbClr val="C00000"/>
              </a:buClr>
              <a:buFont typeface="+mj-lt"/>
              <a:buAutoNum type="arabicPeriod" startAt="5"/>
              <a:tabLst>
                <a:tab pos="800100" algn="l"/>
              </a:tabLst>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 </a:t>
            </a:r>
            <a:r>
              <a:rPr lang="en-US" sz="2200" dirty="0">
                <a:latin typeface="Arial" panose="020B0604020202020204" pitchFamily="34" charset="0"/>
                <a:cs typeface="Arial" panose="020B0604020202020204" pitchFamily="34" charset="0"/>
              </a:rPr>
              <a:t>each </a:t>
            </a:r>
            <a:r>
              <a:rPr lang="en-US" sz="2200" dirty="0" smtClean="0">
                <a:latin typeface="Arial" panose="020B0604020202020204" pitchFamily="34" charset="0"/>
                <a:cs typeface="Arial" panose="020B0604020202020204" pitchFamily="34" charset="0"/>
              </a:rPr>
              <a:t>diagram</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centre of the circle. Work out the sizes of angles </a:t>
            </a:r>
            <a:r>
              <a:rPr lang="en-US" sz="2200" i="1" dirty="0">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 </a:t>
            </a:r>
            <a:r>
              <a:rPr lang="en-US" sz="2200" i="1" dirty="0">
                <a:latin typeface="Arial" panose="020B0604020202020204" pitchFamily="34" charset="0"/>
                <a:cs typeface="Arial" panose="020B0604020202020204" pitchFamily="34" charset="0"/>
              </a:rPr>
              <a:t>b</a:t>
            </a:r>
            <a:r>
              <a:rPr lang="en-US" sz="2200" dirty="0">
                <a:latin typeface="Arial" panose="020B0604020202020204" pitchFamily="34" charset="0"/>
                <a:cs typeface="Arial" panose="020B0604020202020204" pitchFamily="34" charset="0"/>
              </a:rPr>
              <a:t> and </a:t>
            </a:r>
            <a:r>
              <a:rPr lang="en-US" sz="2200" i="1" dirty="0">
                <a:latin typeface="Arial" panose="020B0604020202020204" pitchFamily="34" charset="0"/>
                <a:cs typeface="Arial" panose="020B0604020202020204" pitchFamily="34" charset="0"/>
              </a:rPr>
              <a:t>c</a:t>
            </a:r>
            <a:r>
              <a:rPr lang="en-US" sz="2200" dirty="0">
                <a:latin typeface="Arial" panose="020B0604020202020204" pitchFamily="34" charset="0"/>
                <a:cs typeface="Arial" panose="020B0604020202020204" pitchFamily="34" charset="0"/>
              </a:rPr>
              <a:t> in each diagram.</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a:buClr>
                <a:srgbClr val="C00000"/>
              </a:buClr>
              <a:tabLst>
                <a:tab pos="800100" algn="l"/>
              </a:tabLst>
            </a:pPr>
            <a:r>
              <a:rPr lang="en-US" sz="2200" b="1" dirty="0" smtClean="0">
                <a:solidFill>
                  <a:srgbClr val="C00000"/>
                </a:solidFill>
                <a:latin typeface="Arial" panose="020B0604020202020204" pitchFamily="34" charset="0"/>
                <a:cs typeface="Arial" panose="020B0604020202020204" pitchFamily="34" charset="0"/>
              </a:rPr>
              <a:t>Discussion </a:t>
            </a:r>
            <a:r>
              <a:rPr lang="en-US" sz="2200" dirty="0">
                <a:latin typeface="Arial" panose="020B0604020202020204" pitchFamily="34" charset="0"/>
                <a:cs typeface="Arial" panose="020B0604020202020204" pitchFamily="34" charset="0"/>
              </a:rPr>
              <a:t>Work out angle </a:t>
            </a:r>
            <a:r>
              <a:rPr lang="en-US" sz="2200" i="1" dirty="0">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 + angle </a:t>
            </a:r>
            <a:r>
              <a:rPr lang="en-US" sz="2200" i="1" dirty="0">
                <a:latin typeface="Arial" panose="020B0604020202020204" pitchFamily="34" charset="0"/>
                <a:cs typeface="Arial" panose="020B0604020202020204" pitchFamily="34" charset="0"/>
              </a:rPr>
              <a:t>c</a:t>
            </a:r>
            <a:r>
              <a:rPr lang="en-US" sz="2200" dirty="0">
                <a:latin typeface="Arial" panose="020B0604020202020204" pitchFamily="34" charset="0"/>
                <a:cs typeface="Arial" panose="020B0604020202020204" pitchFamily="34" charset="0"/>
              </a:rPr>
              <a:t> for each diagram. What do you notice?</a:t>
            </a:r>
            <a:endParaRPr lang="en-US" sz="22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48425" y="1244785"/>
            <a:ext cx="600039" cy="600039"/>
          </a:xfrm>
          <a:prstGeom prst="rect">
            <a:avLst/>
          </a:prstGeom>
        </p:spPr>
      </p:pic>
      <p:grpSp>
        <p:nvGrpSpPr>
          <p:cNvPr id="9" name="Group 8"/>
          <p:cNvGrpSpPr/>
          <p:nvPr/>
        </p:nvGrpSpPr>
        <p:grpSpPr>
          <a:xfrm>
            <a:off x="251520" y="1281828"/>
            <a:ext cx="5213924" cy="1856238"/>
            <a:chOff x="150164" y="6494199"/>
            <a:chExt cx="5213924" cy="1856238"/>
          </a:xfrm>
        </p:grpSpPr>
        <p:sp>
          <p:nvSpPr>
            <p:cNvPr id="12" name="Rectangle 11"/>
            <p:cNvSpPr/>
            <p:nvPr/>
          </p:nvSpPr>
          <p:spPr>
            <a:xfrm flipH="1">
              <a:off x="150164" y="6673055"/>
              <a:ext cx="5213924" cy="1677382"/>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Ins="1554480" rtlCol="0" anchor="t" anchorCtr="0">
              <a:spAutoFit/>
            </a:bodyPr>
            <a:lstStyle/>
            <a:p>
              <a:r>
                <a:rPr lang="en-US" sz="2200" dirty="0" smtClean="0">
                  <a:solidFill>
                    <a:schemeClr val="tx1"/>
                  </a:solidFill>
                  <a:latin typeface="Arial" panose="020B0604020202020204" pitchFamily="34" charset="0"/>
                  <a:cs typeface="Arial" panose="020B0604020202020204" pitchFamily="34" charset="0"/>
                </a:rPr>
                <a:t>A </a:t>
              </a:r>
              <a:r>
                <a:rPr lang="en-US" sz="2200" b="1" dirty="0" smtClean="0">
                  <a:solidFill>
                    <a:schemeClr val="tx1"/>
                  </a:solidFill>
                  <a:latin typeface="Arial" panose="020B0604020202020204" pitchFamily="34" charset="0"/>
                  <a:cs typeface="Arial" panose="020B0604020202020204" pitchFamily="34" charset="0"/>
                </a:rPr>
                <a:t>cyclic quadrilateral</a:t>
              </a:r>
              <a:r>
                <a:rPr lang="en-US" sz="2200" dirty="0" smtClean="0">
                  <a:solidFill>
                    <a:schemeClr val="tx1"/>
                  </a:solidFill>
                  <a:latin typeface="Arial" panose="020B0604020202020204" pitchFamily="34" charset="0"/>
                  <a:cs typeface="Arial" panose="020B0604020202020204" pitchFamily="34" charset="0"/>
                </a:rPr>
                <a:t> is a quadrilateral with all four vertices on the circumference of a circle.</a:t>
              </a:r>
              <a:endParaRPr lang="en-US" sz="2200" dirty="0">
                <a:solidFill>
                  <a:schemeClr val="tx1"/>
                </a:solidFill>
                <a:latin typeface="Arial" panose="020B0604020202020204" pitchFamily="34" charset="0"/>
                <a:cs typeface="Arial" panose="020B0604020202020204" pitchFamily="34" charset="0"/>
              </a:endParaRP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latin typeface="Arial" panose="020B0604020202020204" pitchFamily="34" charset="0"/>
                  <a:cs typeface="Arial" panose="020B0604020202020204" pitchFamily="34" charset="0"/>
                </a:rPr>
                <a:t>Key Point 7</a:t>
              </a:r>
              <a:endParaRPr lang="en-US" sz="2000" b="1"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rotWithShape="1">
          <a:blip r:embed="rId5"/>
          <a:srcRect l="38057" t="29000" r="40445" b="51050"/>
          <a:stretch/>
        </p:blipFill>
        <p:spPr>
          <a:xfrm>
            <a:off x="3916769" y="1550114"/>
            <a:ext cx="1446066" cy="1526403"/>
          </a:xfrm>
          <a:prstGeom prst="rect">
            <a:avLst/>
          </a:prstGeom>
        </p:spPr>
      </p:pic>
      <p:pic>
        <p:nvPicPr>
          <p:cNvPr id="5" name="Picture 4"/>
          <p:cNvPicPr>
            <a:picLocks noChangeAspect="1"/>
          </p:cNvPicPr>
          <p:nvPr/>
        </p:nvPicPr>
        <p:blipFill rotWithShape="1">
          <a:blip r:embed="rId6"/>
          <a:srcRect l="11781" t="59450" r="57579" b="16400"/>
          <a:stretch/>
        </p:blipFill>
        <p:spPr>
          <a:xfrm>
            <a:off x="2051931" y="4357756"/>
            <a:ext cx="1655764" cy="1484475"/>
          </a:xfrm>
          <a:prstGeom prst="rect">
            <a:avLst/>
          </a:prstGeom>
        </p:spPr>
      </p:pic>
      <p:pic>
        <p:nvPicPr>
          <p:cNvPr id="14" name="Picture 13"/>
          <p:cNvPicPr>
            <a:picLocks noChangeAspect="1"/>
          </p:cNvPicPr>
          <p:nvPr/>
        </p:nvPicPr>
        <p:blipFill rotWithShape="1">
          <a:blip r:embed="rId6"/>
          <a:srcRect l="49192" t="59450" r="20141" b="16400"/>
          <a:stretch/>
        </p:blipFill>
        <p:spPr>
          <a:xfrm>
            <a:off x="3787075" y="4357755"/>
            <a:ext cx="1657225" cy="1484475"/>
          </a:xfrm>
          <a:prstGeom prst="rect">
            <a:avLst/>
          </a:prstGeom>
        </p:spPr>
      </p:pic>
    </p:spTree>
    <p:extLst>
      <p:ext uri="{BB962C8B-B14F-4D97-AF65-F5344CB8AC3E}">
        <p14:creationId xmlns:p14="http://schemas.microsoft.com/office/powerpoint/2010/main" val="1954776539"/>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510</a:t>
            </a:r>
            <a:endParaRPr lang="en-GB" sz="1400" b="1" dirty="0">
              <a:latin typeface="Calibri" panose="020F0502020204030204" pitchFamily="34" charset="0"/>
            </a:endParaRPr>
          </a:p>
        </p:txBody>
      </p:sp>
      <p:sp>
        <p:nvSpPr>
          <p:cNvPr id="3" name="Rectangle 2"/>
          <p:cNvSpPr/>
          <p:nvPr/>
        </p:nvSpPr>
        <p:spPr>
          <a:xfrm>
            <a:off x="264644" y="1247269"/>
            <a:ext cx="8483820" cy="3816429"/>
          </a:xfrm>
          <a:prstGeom prst="rect">
            <a:avLst/>
          </a:prstGeom>
        </p:spPr>
        <p:txBody>
          <a:bodyPr wrap="square">
            <a:spAutoFit/>
          </a:bodyPr>
          <a:lstStyle/>
          <a:p>
            <a:pPr marL="355600" indent="-355600">
              <a:buClr>
                <a:srgbClr val="C00000"/>
              </a:buClr>
              <a:buFont typeface="+mj-lt"/>
              <a:buAutoNum type="arabicPeriod" startAt="6"/>
              <a:tabLst>
                <a:tab pos="800100" algn="l"/>
              </a:tabLst>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ABCD is a cyclic quadrilateral. O </a:t>
            </a:r>
            <a:r>
              <a:rPr lang="en-US" sz="2200" dirty="0">
                <a:latin typeface="Arial" panose="020B0604020202020204" pitchFamily="34" charset="0"/>
                <a:cs typeface="Arial" panose="020B0604020202020204" pitchFamily="34" charset="0"/>
              </a:rPr>
              <a:t>is the centre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of </a:t>
            </a:r>
            <a:r>
              <a:rPr lang="en-US" sz="2200" dirty="0">
                <a:latin typeface="Arial" panose="020B0604020202020204" pitchFamily="34" charset="0"/>
                <a:cs typeface="Arial" panose="020B0604020202020204" pitchFamily="34" charset="0"/>
              </a:rPr>
              <a:t>the circle,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obtuse angle AOC in terms of*?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reflex angle AOC in terms of y?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Copy </a:t>
            </a:r>
            <a:r>
              <a:rPr lang="en-US" sz="2200" dirty="0">
                <a:latin typeface="Arial" panose="020B0604020202020204" pitchFamily="34" charset="0"/>
                <a:cs typeface="Arial" panose="020B0604020202020204" pitchFamily="34" charset="0"/>
              </a:rPr>
              <a:t>and </a:t>
            </a:r>
            <a:r>
              <a:rPr lang="en-US" sz="2200" dirty="0" smtClean="0">
                <a:latin typeface="Arial" panose="020B0604020202020204" pitchFamily="34" charset="0"/>
                <a:cs typeface="Arial" panose="020B0604020202020204" pitchFamily="34" charset="0"/>
              </a:rPr>
              <a:t>complete: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Obtuse </a:t>
            </a:r>
            <a:r>
              <a:rPr lang="en-US" sz="2200" dirty="0">
                <a:latin typeface="Arial" panose="020B0604020202020204" pitchFamily="34" charset="0"/>
                <a:cs typeface="Arial" panose="020B0604020202020204" pitchFamily="34" charset="0"/>
              </a:rPr>
              <a:t>angle AOC + reflex angle AOC = 360</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sym typeface="Wingdings" panose="05000000000000000000" pitchFamily="2" charset="2"/>
              </a:rPr>
              <a:t></a:t>
            </a:r>
            <a:r>
              <a:rPr lang="en-US" sz="2200" dirty="0" smtClean="0">
                <a:latin typeface="Arial" panose="020B0604020202020204" pitchFamily="34" charset="0"/>
                <a:cs typeface="Arial" panose="020B0604020202020204" pitchFamily="34" charset="0"/>
              </a:rPr>
              <a:t>              +              </a:t>
            </a:r>
            <a:r>
              <a:rPr lang="en-US" sz="2200" dirty="0" smtClean="0">
                <a:latin typeface="Arial" panose="020B0604020202020204" pitchFamily="34" charset="0"/>
                <a:cs typeface="Arial" panose="020B0604020202020204" pitchFamily="34" charset="0"/>
                <a:sym typeface="Wingdings" panose="05000000000000000000" pitchFamily="2" charset="2"/>
              </a:rPr>
              <a:t></a:t>
            </a:r>
            <a:r>
              <a:rPr lang="en-US" sz="2200" dirty="0" smtClean="0">
                <a:latin typeface="Arial" panose="020B0604020202020204" pitchFamily="34" charset="0"/>
                <a:cs typeface="Arial" panose="020B0604020202020204" pitchFamily="34" charset="0"/>
              </a:rPr>
              <a:t>            = 360</a:t>
            </a:r>
            <a:r>
              <a:rPr lang="en-US" sz="220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Factorise </a:t>
            </a:r>
            <a:r>
              <a:rPr lang="en-US" sz="2200" dirty="0">
                <a:latin typeface="Arial" panose="020B0604020202020204" pitchFamily="34" charset="0"/>
                <a:cs typeface="Arial" panose="020B0604020202020204" pitchFamily="34" charset="0"/>
              </a:rPr>
              <a:t>your expression from part c and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show </a:t>
            </a:r>
            <a:r>
              <a:rPr lang="en-US" sz="2200" dirty="0">
                <a:latin typeface="Arial" panose="020B0604020202020204" pitchFamily="34" charset="0"/>
                <a:cs typeface="Arial" panose="020B0604020202020204" pitchFamily="34" charset="0"/>
              </a:rPr>
              <a:t>that </a:t>
            </a:r>
            <a:r>
              <a:rPr lang="en-US" sz="2200" i="1" dirty="0" smtClean="0">
                <a:latin typeface="Arial" panose="020B0604020202020204" pitchFamily="34" charset="0"/>
                <a:cs typeface="Arial" panose="020B0604020202020204" pitchFamily="34" charset="0"/>
              </a:rPr>
              <a:t>x </a:t>
            </a:r>
            <a:r>
              <a:rPr lang="en-US" sz="2200" dirty="0" smtClean="0">
                <a:latin typeface="Arial" panose="020B0604020202020204" pitchFamily="34" charset="0"/>
                <a:cs typeface="Arial" panose="020B0604020202020204" pitchFamily="34" charset="0"/>
              </a:rPr>
              <a:t>+ </a:t>
            </a:r>
            <a:r>
              <a:rPr lang="en-US" sz="2200" i="1" dirty="0" smtClean="0">
                <a:latin typeface="Arial" panose="020B0604020202020204" pitchFamily="34" charset="0"/>
                <a:cs typeface="Arial" panose="020B0604020202020204" pitchFamily="34" charset="0"/>
              </a:rPr>
              <a:t>y </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180°</a:t>
            </a:r>
          </a:p>
          <a:p>
            <a:pPr>
              <a:buClr>
                <a:srgbClr val="C00000"/>
              </a:buClr>
              <a:tabLst>
                <a:tab pos="800100" algn="l"/>
              </a:tabLst>
            </a:pPr>
            <a:r>
              <a:rPr lang="en-US" sz="2200" b="1" dirty="0">
                <a:solidFill>
                  <a:srgbClr val="C00000"/>
                </a:solidFill>
                <a:latin typeface="Arial" panose="020B0604020202020204" pitchFamily="34" charset="0"/>
                <a:cs typeface="Arial" panose="020B0604020202020204" pitchFamily="34" charset="0"/>
              </a:rPr>
              <a:t>Discussion</a:t>
            </a:r>
            <a:r>
              <a:rPr lang="en-US" sz="2200" dirty="0">
                <a:latin typeface="Arial" panose="020B0604020202020204" pitchFamily="34" charset="0"/>
                <a:cs typeface="Arial" panose="020B0604020202020204" pitchFamily="34" charset="0"/>
              </a:rPr>
              <a:t> How does this prove the theorem about opposite angles in a cyclic quadrilateral?</a:t>
            </a:r>
            <a:endParaRPr lang="en-US" sz="22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2" name="Picture 1"/>
          <p:cNvPicPr>
            <a:picLocks noChangeAspect="1"/>
          </p:cNvPicPr>
          <p:nvPr/>
        </p:nvPicPr>
        <p:blipFill rotWithShape="1">
          <a:blip r:embed="rId4"/>
          <a:srcRect l="47611" t="23751" r="21335" b="48950"/>
          <a:stretch/>
        </p:blipFill>
        <p:spPr>
          <a:xfrm>
            <a:off x="6948264" y="1844824"/>
            <a:ext cx="1872208" cy="1872208"/>
          </a:xfrm>
          <a:prstGeom prst="rect">
            <a:avLst/>
          </a:prstGeom>
        </p:spPr>
      </p:pic>
      <p:sp>
        <p:nvSpPr>
          <p:cNvPr id="15" name="Rectangle 14"/>
          <p:cNvSpPr/>
          <p:nvPr/>
        </p:nvSpPr>
        <p:spPr>
          <a:xfrm>
            <a:off x="251520" y="5085184"/>
            <a:ext cx="8568952" cy="151216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16416" y="1196752"/>
            <a:ext cx="548640" cy="537090"/>
          </a:xfrm>
          <a:prstGeom prst="rect">
            <a:avLst/>
          </a:prstGeom>
        </p:spPr>
      </p:pic>
    </p:spTree>
    <p:extLst>
      <p:ext uri="{BB962C8B-B14F-4D97-AF65-F5344CB8AC3E}">
        <p14:creationId xmlns:p14="http://schemas.microsoft.com/office/powerpoint/2010/main" val="1414102508"/>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510</a:t>
            </a:r>
            <a:endParaRPr lang="en-GB" sz="1400" b="1" dirty="0">
              <a:latin typeface="Calibri" panose="020F0502020204030204" pitchFamily="34" charset="0"/>
            </a:endParaRPr>
          </a:p>
        </p:txBody>
      </p:sp>
      <p:sp>
        <p:nvSpPr>
          <p:cNvPr id="3" name="Rectangle 2"/>
          <p:cNvSpPr/>
          <p:nvPr/>
        </p:nvSpPr>
        <p:spPr>
          <a:xfrm>
            <a:off x="264644" y="1247269"/>
            <a:ext cx="5243460" cy="5509200"/>
          </a:xfrm>
          <a:prstGeom prst="rect">
            <a:avLst/>
          </a:prstGeom>
        </p:spPr>
        <p:txBody>
          <a:bodyPr wrap="square">
            <a:spAutoFit/>
          </a:bodyPr>
          <a:lstStyle/>
          <a:p>
            <a:pPr marL="457200" indent="-457200">
              <a:buClr>
                <a:srgbClr val="C00000"/>
              </a:buClr>
              <a:buFont typeface="+mj-lt"/>
              <a:buAutoNum type="arabicPeriod" startAt="7"/>
              <a:tabLst>
                <a:tab pos="800100" algn="l"/>
              </a:tabLst>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In </a:t>
            </a:r>
            <a:r>
              <a:rPr lang="en-US" sz="2200" dirty="0">
                <a:latin typeface="Arial" panose="020B0604020202020204" pitchFamily="34" charset="0"/>
                <a:cs typeface="Arial" panose="020B0604020202020204" pitchFamily="34" charset="0"/>
              </a:rPr>
              <a:t>each </a:t>
            </a:r>
            <a:r>
              <a:rPr lang="en-US" sz="2200" dirty="0" smtClean="0">
                <a:latin typeface="Arial" panose="020B0604020202020204" pitchFamily="34" charset="0"/>
                <a:cs typeface="Arial" panose="020B0604020202020204" pitchFamily="34" charset="0"/>
              </a:rPr>
              <a:t>diagram</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centre of the circle</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Work out the size of each angle marked with a </a:t>
            </a:r>
            <a:r>
              <a:rPr lang="en-US" sz="2200" dirty="0" smtClean="0">
                <a:latin typeface="Arial" panose="020B0604020202020204" pitchFamily="34" charset="0"/>
                <a:cs typeface="Arial" panose="020B0604020202020204" pitchFamily="34" charset="0"/>
              </a:rPr>
              <a:t>letter. Give </a:t>
            </a:r>
            <a:r>
              <a:rPr lang="en-US" sz="2200" dirty="0">
                <a:latin typeface="Arial" panose="020B0604020202020204" pitchFamily="34" charset="0"/>
                <a:cs typeface="Arial" panose="020B0604020202020204" pitchFamily="34" charset="0"/>
              </a:rPr>
              <a:t>reasons for each step in your working.</a:t>
            </a:r>
          </a:p>
          <a:p>
            <a:pPr>
              <a:buClr>
                <a:srgbClr val="C00000"/>
              </a:buClr>
              <a:tabLst>
                <a:tab pos="800100" algn="l"/>
              </a:tabLst>
            </a:pPr>
            <a:r>
              <a:rPr lang="en-US" sz="2200" b="1" dirty="0">
                <a:solidFill>
                  <a:srgbClr val="C00000"/>
                </a:solidFill>
                <a:latin typeface="Arial" panose="020B0604020202020204" pitchFamily="34" charset="0"/>
                <a:cs typeface="Arial" panose="020B0604020202020204" pitchFamily="34" charset="0"/>
              </a:rPr>
              <a:t>Discussion </a:t>
            </a:r>
            <a:r>
              <a:rPr lang="en-US" sz="2200" dirty="0">
                <a:latin typeface="Arial" panose="020B0604020202020204" pitchFamily="34" charset="0"/>
                <a:cs typeface="Arial" panose="020B0604020202020204" pitchFamily="34" charset="0"/>
              </a:rPr>
              <a:t>What do you notice about the exterior angle of a cyclic quadrilateral and the opposite interior angle?</a:t>
            </a:r>
            <a:endParaRPr lang="en-US" sz="22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4" name="Picture 3"/>
          <p:cNvPicPr>
            <a:picLocks noChangeAspect="1"/>
          </p:cNvPicPr>
          <p:nvPr/>
        </p:nvPicPr>
        <p:blipFill rotWithShape="1">
          <a:blip r:embed="rId5"/>
          <a:srcRect l="7003" t="55250" r="22530" b="21650"/>
          <a:stretch/>
        </p:blipFill>
        <p:spPr>
          <a:xfrm>
            <a:off x="242303" y="2105223"/>
            <a:ext cx="5288142" cy="1971849"/>
          </a:xfrm>
          <a:prstGeom prst="rect">
            <a:avLst/>
          </a:prstGeom>
        </p:spPr>
      </p:pic>
    </p:spTree>
    <p:extLst>
      <p:ext uri="{BB962C8B-B14F-4D97-AF65-F5344CB8AC3E}">
        <p14:creationId xmlns:p14="http://schemas.microsoft.com/office/powerpoint/2010/main" val="688667151"/>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511</a:t>
            </a:r>
            <a:endParaRPr lang="en-GB" sz="1400" b="1" dirty="0">
              <a:latin typeface="Calibri" panose="020F0502020204030204" pitchFamily="34" charset="0"/>
            </a:endParaRPr>
          </a:p>
        </p:txBody>
      </p:sp>
      <p:sp>
        <p:nvSpPr>
          <p:cNvPr id="3" name="Rectangle 2"/>
          <p:cNvSpPr/>
          <p:nvPr/>
        </p:nvSpPr>
        <p:spPr>
          <a:xfrm>
            <a:off x="264644" y="1247269"/>
            <a:ext cx="5243460" cy="4493538"/>
          </a:xfrm>
          <a:prstGeom prst="rect">
            <a:avLst/>
          </a:prstGeom>
        </p:spPr>
        <p:txBody>
          <a:bodyPr wrap="square">
            <a:spAutoFit/>
          </a:bodyPr>
          <a:lstStyle/>
          <a:p>
            <a:pPr marL="457200" indent="-457200">
              <a:buClr>
                <a:srgbClr val="C00000"/>
              </a:buClr>
              <a:buFont typeface="+mj-lt"/>
              <a:buAutoNum type="arabicPeriod" startAt="8"/>
              <a:tabLst>
                <a:tab pos="800100" algn="l"/>
              </a:tabLst>
            </a:pPr>
            <a:r>
              <a:rPr lang="en-US" sz="2200" b="1" dirty="0">
                <a:solidFill>
                  <a:srgbClr val="C00000"/>
                </a:solidFill>
                <a:latin typeface="Arial" panose="020B0604020202020204" pitchFamily="34" charset="0"/>
                <a:cs typeface="Arial" panose="020B0604020202020204" pitchFamily="34" charset="0"/>
              </a:rPr>
              <a:t>Communication</a:t>
            </a:r>
            <a:r>
              <a:rPr lang="en-US" sz="2200" dirty="0">
                <a:solidFill>
                  <a:srgbClr val="C00000"/>
                </a:solidFill>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Prove that an exterior angle of a cyclic quadrilateral is equal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to </a:t>
            </a:r>
            <a:r>
              <a:rPr lang="en-US" sz="2200" dirty="0">
                <a:latin typeface="Arial" panose="020B0604020202020204" pitchFamily="34" charset="0"/>
                <a:cs typeface="Arial" panose="020B0604020202020204" pitchFamily="34" charset="0"/>
              </a:rPr>
              <a:t>the opposite interior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angle</a:t>
            </a:r>
            <a:r>
              <a:rPr lang="en-US" sz="2200" dirty="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Copy </a:t>
            </a:r>
            <a:r>
              <a:rPr lang="en-US" sz="2200" dirty="0">
                <a:latin typeface="Arial" panose="020B0604020202020204" pitchFamily="34" charset="0"/>
                <a:cs typeface="Arial" panose="020B0604020202020204" pitchFamily="34" charset="0"/>
              </a:rPr>
              <a:t>the diagram.</a:t>
            </a: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Copy </a:t>
            </a:r>
            <a:r>
              <a:rPr lang="en-US" sz="2200" dirty="0">
                <a:latin typeface="Arial" panose="020B0604020202020204" pitchFamily="34" charset="0"/>
                <a:cs typeface="Arial" panose="020B0604020202020204" pitchFamily="34" charset="0"/>
              </a:rPr>
              <a:t>the working and complete the reasons.</a:t>
            </a:r>
          </a:p>
          <a:p>
            <a:pPr marL="800100" lvl="2">
              <a:buClr>
                <a:srgbClr val="C00000"/>
              </a:buClr>
              <a:tabLst>
                <a:tab pos="1085850" algn="l"/>
              </a:tabLst>
            </a:pPr>
            <a:r>
              <a:rPr lang="en-US" sz="2200" dirty="0" smtClean="0">
                <a:latin typeface="Arial" panose="020B0604020202020204" pitchFamily="34" charset="0"/>
                <a:cs typeface="Arial" panose="020B0604020202020204" pitchFamily="34" charset="0"/>
              </a:rPr>
              <a:t>Angle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angle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 = 180° </a:t>
            </a:r>
            <a:r>
              <a:rPr lang="en-US" sz="2200" dirty="0" smtClean="0">
                <a:latin typeface="Arial" panose="020B0604020202020204" pitchFamily="34" charset="0"/>
                <a:cs typeface="Arial" panose="020B0604020202020204" pitchFamily="34" charset="0"/>
              </a:rPr>
              <a:t>because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800100" lvl="2">
              <a:buClr>
                <a:srgbClr val="C00000"/>
              </a:buClr>
            </a:pPr>
            <a:r>
              <a:rPr lang="en-US" sz="2200" dirty="0">
                <a:latin typeface="Arial" panose="020B0604020202020204" pitchFamily="34" charset="0"/>
                <a:cs typeface="Arial" panose="020B0604020202020204" pitchFamily="34" charset="0"/>
              </a:rPr>
              <a:t>Angle </a:t>
            </a:r>
            <a:r>
              <a:rPr lang="en-US" sz="2200" i="1"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 angle </a:t>
            </a:r>
            <a:r>
              <a:rPr lang="en-US" sz="2200" i="1" dirty="0">
                <a:latin typeface="Arial" panose="020B0604020202020204" pitchFamily="34" charset="0"/>
                <a:cs typeface="Arial" panose="020B0604020202020204" pitchFamily="34" charset="0"/>
              </a:rPr>
              <a:t>z</a:t>
            </a:r>
            <a:r>
              <a:rPr lang="en-US" sz="2200" dirty="0">
                <a:latin typeface="Arial" panose="020B0604020202020204" pitchFamily="34" charset="0"/>
                <a:cs typeface="Arial" panose="020B0604020202020204" pitchFamily="34" charset="0"/>
              </a:rPr>
              <a:t> = 180° </a:t>
            </a:r>
            <a:r>
              <a:rPr lang="en-US" sz="2200" dirty="0" smtClean="0">
                <a:latin typeface="Arial" panose="020B0604020202020204" pitchFamily="34" charset="0"/>
                <a:cs typeface="Arial" panose="020B0604020202020204" pitchFamily="34" charset="0"/>
              </a:rPr>
              <a:t>because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marL="800100" lvl="2">
              <a:buClr>
                <a:srgbClr val="C00000"/>
              </a:buClr>
            </a:pPr>
            <a:r>
              <a:rPr lang="en-US" sz="2200" dirty="0">
                <a:latin typeface="Arial" panose="020B0604020202020204" pitchFamily="34" charset="0"/>
                <a:cs typeface="Arial" panose="020B0604020202020204" pitchFamily="34" charset="0"/>
              </a:rPr>
              <a:t>So angle </a:t>
            </a:r>
            <a:r>
              <a:rPr lang="en-US" sz="2200" i="1" dirty="0">
                <a:latin typeface="Arial" panose="020B0604020202020204" pitchFamily="34" charset="0"/>
                <a:cs typeface="Arial" panose="020B0604020202020204" pitchFamily="34" charset="0"/>
              </a:rPr>
              <a:t>y</a:t>
            </a:r>
            <a:r>
              <a:rPr lang="en-US" sz="2200" dirty="0">
                <a:latin typeface="Arial" panose="020B0604020202020204" pitchFamily="34" charset="0"/>
                <a:cs typeface="Arial" panose="020B0604020202020204" pitchFamily="34" charset="0"/>
              </a:rPr>
              <a:t> = angle z.</a:t>
            </a:r>
            <a:endParaRPr lang="en-US" sz="22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
        <p:nvSpPr>
          <p:cNvPr id="9" name="Rectangle 8"/>
          <p:cNvSpPr/>
          <p:nvPr/>
        </p:nvSpPr>
        <p:spPr>
          <a:xfrm flipH="1">
            <a:off x="238787" y="5805264"/>
            <a:ext cx="5223167" cy="738664"/>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b="1" dirty="0">
                <a:solidFill>
                  <a:schemeClr val="tx1"/>
                </a:solidFill>
                <a:latin typeface="Arial" panose="020B0604020202020204" pitchFamily="34" charset="0"/>
                <a:cs typeface="Arial" panose="020B0604020202020204" pitchFamily="34" charset="0"/>
              </a:rPr>
              <a:t>Exam hint</a:t>
            </a:r>
          </a:p>
          <a:p>
            <a:r>
              <a:rPr lang="en-US" sz="2100" dirty="0">
                <a:solidFill>
                  <a:schemeClr val="tx1"/>
                </a:solidFill>
                <a:latin typeface="Arial" panose="020B0604020202020204" pitchFamily="34" charset="0"/>
                <a:cs typeface="Arial" panose="020B0604020202020204" pitchFamily="34" charset="0"/>
              </a:rPr>
              <a:t>You need to be able to prove this theorem.</a:t>
            </a:r>
          </a:p>
        </p:txBody>
      </p:sp>
      <p:pic>
        <p:nvPicPr>
          <p:cNvPr id="2" name="Picture 1"/>
          <p:cNvPicPr>
            <a:picLocks noChangeAspect="1"/>
          </p:cNvPicPr>
          <p:nvPr/>
        </p:nvPicPr>
        <p:blipFill rotWithShape="1">
          <a:blip r:embed="rId5"/>
          <a:srcRect l="40445" t="40550" r="29696" b="39500"/>
          <a:stretch/>
        </p:blipFill>
        <p:spPr>
          <a:xfrm>
            <a:off x="3725640" y="1943790"/>
            <a:ext cx="1764729" cy="1341194"/>
          </a:xfrm>
          <a:prstGeom prst="rect">
            <a:avLst/>
          </a:prstGeom>
        </p:spPr>
      </p:pic>
    </p:spTree>
    <p:extLst>
      <p:ext uri="{BB962C8B-B14F-4D97-AF65-F5344CB8AC3E}">
        <p14:creationId xmlns:p14="http://schemas.microsoft.com/office/powerpoint/2010/main" val="259991033"/>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511</a:t>
            </a:r>
            <a:endParaRPr lang="en-GB" sz="1400" b="1" dirty="0">
              <a:latin typeface="Calibri" panose="020F0502020204030204" pitchFamily="34" charset="0"/>
            </a:endParaRPr>
          </a:p>
        </p:txBody>
      </p:sp>
      <p:sp>
        <p:nvSpPr>
          <p:cNvPr id="3" name="Rectangle 2"/>
          <p:cNvSpPr/>
          <p:nvPr/>
        </p:nvSpPr>
        <p:spPr>
          <a:xfrm>
            <a:off x="248116" y="2636912"/>
            <a:ext cx="8572356" cy="1107996"/>
          </a:xfrm>
          <a:prstGeom prst="rect">
            <a:avLst/>
          </a:prstGeom>
        </p:spPr>
        <p:txBody>
          <a:bodyPr wrap="square">
            <a:spAutoFit/>
          </a:bodyPr>
          <a:lstStyle/>
          <a:p>
            <a:pPr marL="457200" indent="-457200">
              <a:buClr>
                <a:srgbClr val="C00000"/>
              </a:buClr>
              <a:buFont typeface="+mj-lt"/>
              <a:buAutoNum type="arabicPeriod" startAt="9"/>
              <a:tabLst>
                <a:tab pos="800100" algn="l"/>
              </a:tabLst>
            </a:pPr>
            <a:r>
              <a:rPr lang="en-US" sz="2200" b="1" dirty="0" smtClean="0">
                <a:solidFill>
                  <a:srgbClr val="C00000"/>
                </a:solidFill>
                <a:latin typeface="Arial" panose="020B0604020202020204" pitchFamily="34" charset="0"/>
                <a:cs typeface="Arial" panose="020B0604020202020204" pitchFamily="34" charset="0"/>
              </a:rPr>
              <a:t>Reasoning</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Work out the size of each angle marked with a letter. O is the centre of the circle. Give reasons for each step in your working.</a:t>
            </a:r>
            <a:endParaRPr lang="en-US" sz="22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38354" y="1196752"/>
            <a:ext cx="554126" cy="554126"/>
          </a:xfrm>
          <a:prstGeom prst="rect">
            <a:avLst/>
          </a:prstGeom>
        </p:spPr>
      </p:pic>
      <p:grpSp>
        <p:nvGrpSpPr>
          <p:cNvPr id="11" name="Group 10"/>
          <p:cNvGrpSpPr/>
          <p:nvPr/>
        </p:nvGrpSpPr>
        <p:grpSpPr>
          <a:xfrm>
            <a:off x="251520" y="1268760"/>
            <a:ext cx="7992888" cy="1240685"/>
            <a:chOff x="150164" y="6494199"/>
            <a:chExt cx="7992888" cy="1240685"/>
          </a:xfrm>
        </p:grpSpPr>
        <p:sp>
          <p:nvSpPr>
            <p:cNvPr id="12" name="Rectangle 11"/>
            <p:cNvSpPr/>
            <p:nvPr/>
          </p:nvSpPr>
          <p:spPr>
            <a:xfrm flipH="1">
              <a:off x="150164" y="6673055"/>
              <a:ext cx="7992888" cy="1061829"/>
            </a:xfrm>
            <a:prstGeom prst="rect">
              <a:avLst/>
            </a:prstGeom>
            <a:solidFill>
              <a:schemeClr val="tx2">
                <a:lumMod val="20000"/>
                <a:lumOff val="80000"/>
              </a:schemeClr>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2400" dirty="0">
                  <a:solidFill>
                    <a:schemeClr val="tx1"/>
                  </a:solidFill>
                  <a:latin typeface="Arial" panose="020B0604020202020204" pitchFamily="34" charset="0"/>
                  <a:cs typeface="Arial" panose="020B0604020202020204" pitchFamily="34" charset="0"/>
                </a:rPr>
                <a:t>An exterior angle of a cyclic quadrilateral is equal to the opposite interior angle.</a:t>
              </a:r>
            </a:p>
          </p:txBody>
        </p:sp>
        <p:sp>
          <p:nvSpPr>
            <p:cNvPr id="13" name="Pentagon 12"/>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9</a:t>
              </a:r>
              <a:endParaRPr lang="en-US" b="1"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rotWithShape="1">
          <a:blip r:embed="rId5"/>
          <a:srcRect l="16926" t="47231" r="24801" b="9847"/>
          <a:stretch/>
        </p:blipFill>
        <p:spPr>
          <a:xfrm>
            <a:off x="1223305" y="3734642"/>
            <a:ext cx="6833558" cy="2862710"/>
          </a:xfrm>
          <a:prstGeom prst="rect">
            <a:avLst/>
          </a:prstGeom>
        </p:spPr>
      </p:pic>
    </p:spTree>
    <p:extLst>
      <p:ext uri="{BB962C8B-B14F-4D97-AF65-F5344CB8AC3E}">
        <p14:creationId xmlns:p14="http://schemas.microsoft.com/office/powerpoint/2010/main" val="849657558"/>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511</a:t>
            </a:r>
            <a:endParaRPr lang="en-GB" sz="1400" b="1" dirty="0">
              <a:latin typeface="Calibri" panose="020F0502020204030204" pitchFamily="34" charset="0"/>
            </a:endParaRPr>
          </a:p>
        </p:txBody>
      </p:sp>
      <p:sp>
        <p:nvSpPr>
          <p:cNvPr id="3" name="Rectangle 2"/>
          <p:cNvSpPr/>
          <p:nvPr/>
        </p:nvSpPr>
        <p:spPr>
          <a:xfrm>
            <a:off x="248116" y="1247269"/>
            <a:ext cx="8572356" cy="5262979"/>
          </a:xfrm>
          <a:prstGeom prst="rect">
            <a:avLst/>
          </a:prstGeom>
        </p:spPr>
        <p:txBody>
          <a:bodyPr wrap="square">
            <a:spAutoFit/>
          </a:bodyPr>
          <a:lstStyle/>
          <a:p>
            <a:pPr marL="457200" indent="-457200">
              <a:buClr>
                <a:srgbClr val="C00000"/>
              </a:buClr>
              <a:buFont typeface="+mj-lt"/>
              <a:buAutoNum type="arabicPeriod" startAt="10"/>
              <a:tabLst>
                <a:tab pos="800100" algn="l"/>
              </a:tabLst>
            </a:pPr>
            <a:r>
              <a:rPr lang="en-US" sz="2400" b="1" dirty="0">
                <a:solidFill>
                  <a:srgbClr val="C00000"/>
                </a:solidFill>
                <a:latin typeface="Arial" panose="020B0604020202020204" pitchFamily="34" charset="0"/>
                <a:cs typeface="Arial" panose="020B0604020202020204" pitchFamily="34" charset="0"/>
              </a:rPr>
              <a:t>Reasoning</a:t>
            </a:r>
            <a:r>
              <a:rPr lang="en-US" sz="2400" dirty="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 </a:t>
            </a:r>
            <a:r>
              <a:rPr lang="en-US" sz="2400" dirty="0">
                <a:latin typeface="Arial" panose="020B0604020202020204" pitchFamily="34" charset="0"/>
                <a:cs typeface="Arial" panose="020B0604020202020204" pitchFamily="34" charset="0"/>
              </a:rPr>
              <a:t>is the centre of a circle. AT is a tangent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to </a:t>
            </a:r>
            <a:r>
              <a:rPr lang="en-US" sz="2400" dirty="0">
                <a:latin typeface="Arial" panose="020B0604020202020204" pitchFamily="34" charset="0"/>
                <a:cs typeface="Arial" panose="020B0604020202020204" pitchFamily="34" charset="0"/>
              </a:rPr>
              <a:t>the circle</a:t>
            </a:r>
            <a:r>
              <a:rPr lang="en-US" sz="2400" dirty="0" smtClean="0">
                <a:latin typeface="Arial" panose="020B0604020202020204" pitchFamily="34" charset="0"/>
                <a:cs typeface="Arial" panose="020B0604020202020204" pitchFamily="34" charset="0"/>
              </a:rPr>
              <a:t>,</a:t>
            </a:r>
          </a:p>
          <a:p>
            <a:pPr marL="800100" lvl="1" indent="-342900">
              <a:buClr>
                <a:srgbClr val="C00000"/>
              </a:buClr>
              <a:buFont typeface="+mj-lt"/>
              <a:buAutoNum type="alphaLcPeriod"/>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the diagram.</a:t>
            </a:r>
          </a:p>
          <a:p>
            <a:pPr marL="800100" lvl="1" indent="-342900">
              <a:buClr>
                <a:srgbClr val="C00000"/>
              </a:buClr>
              <a:buFont typeface="+mj-lt"/>
              <a:buAutoNum type="alphaLcPeriod"/>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the working and complete the </a:t>
            </a:r>
            <a:r>
              <a:rPr lang="en-US" sz="2400" dirty="0" smtClean="0">
                <a:latin typeface="Arial" panose="020B0604020202020204" pitchFamily="34" charset="0"/>
                <a:cs typeface="Arial" panose="020B0604020202020204" pitchFamily="34" charset="0"/>
              </a:rPr>
              <a:t>reasons.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OAT = 90° because the angle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between </a:t>
            </a:r>
            <a:r>
              <a:rPr lang="en-US" sz="2400" dirty="0">
                <a:latin typeface="Arial" panose="020B0604020202020204" pitchFamily="34" charset="0"/>
                <a:cs typeface="Arial" panose="020B0604020202020204" pitchFamily="34" charset="0"/>
              </a:rPr>
              <a:t>the tangent and </a:t>
            </a:r>
            <a:r>
              <a:rPr lang="en-US" sz="2400" dirty="0" smtClean="0">
                <a:latin typeface="Arial" panose="020B0604020202020204" pitchFamily="34" charset="0"/>
                <a:cs typeface="Arial" panose="020B0604020202020204" pitchFamily="34" charset="0"/>
              </a:rPr>
              <a:t>the ........ = 90°.</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OAB = 90° - 58° = 32°.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OA </a:t>
            </a:r>
            <a:r>
              <a:rPr lang="en-US" sz="2400" dirty="0">
                <a:latin typeface="Arial" panose="020B0604020202020204" pitchFamily="34" charset="0"/>
                <a:cs typeface="Arial" panose="020B0604020202020204" pitchFamily="34" charset="0"/>
              </a:rPr>
              <a:t>= OB because </a:t>
            </a:r>
            <a:r>
              <a:rPr lang="en-US" sz="2400" dirty="0" smtClean="0">
                <a:latin typeface="Arial" panose="020B0604020202020204" pitchFamily="34" charset="0"/>
                <a:cs typeface="Arial" panose="020B0604020202020204" pitchFamily="34" charset="0"/>
              </a:rPr>
              <a:t>radii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OAB = angle OBA because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base </a:t>
            </a:r>
            <a:r>
              <a:rPr lang="en-US" sz="2400" dirty="0">
                <a:latin typeface="Arial" panose="020B0604020202020204" pitchFamily="34" charset="0"/>
                <a:cs typeface="Arial" panose="020B0604020202020204" pitchFamily="34" charset="0"/>
              </a:rPr>
              <a:t>angles </a:t>
            </a:r>
            <a:r>
              <a:rPr lang="en-US" sz="2400" dirty="0" smtClean="0">
                <a:latin typeface="Arial" panose="020B0604020202020204" pitchFamily="34" charset="0"/>
                <a:cs typeface="Arial" panose="020B0604020202020204" pitchFamily="34" charset="0"/>
              </a:rPr>
              <a:t>of .............. triangle </a:t>
            </a:r>
            <a:r>
              <a:rPr lang="en-US" sz="2400" dirty="0">
                <a:latin typeface="Arial" panose="020B0604020202020204" pitchFamily="34" charset="0"/>
                <a:cs typeface="Arial" panose="020B0604020202020204" pitchFamily="34" charset="0"/>
              </a:rPr>
              <a:t>are </a:t>
            </a:r>
            <a:r>
              <a:rPr lang="en-US" sz="2400" dirty="0" smtClean="0">
                <a:latin typeface="Arial" panose="020B0604020202020204" pitchFamily="34" charset="0"/>
                <a:cs typeface="Arial" panose="020B0604020202020204" pitchFamily="34" charset="0"/>
              </a:rPr>
              <a:t>equal.</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AOB = 180° - 32° - 32° = 116° because angles in </a:t>
            </a:r>
            <a:r>
              <a:rPr lang="en-US" sz="2400" dirty="0" smtClean="0">
                <a:latin typeface="Arial" panose="020B0604020202020204" pitchFamily="34" charset="0"/>
                <a:cs typeface="Arial" panose="020B0604020202020204" pitchFamily="34" charset="0"/>
              </a:rPr>
              <a:t>a ............. add </a:t>
            </a:r>
            <a:r>
              <a:rPr lang="en-US" sz="2400" dirty="0">
                <a:latin typeface="Arial" panose="020B0604020202020204" pitchFamily="34" charset="0"/>
                <a:cs typeface="Arial" panose="020B0604020202020204" pitchFamily="34" charset="0"/>
              </a:rPr>
              <a:t>up </a:t>
            </a:r>
            <a:r>
              <a:rPr lang="en-US" sz="2400" dirty="0" smtClean="0">
                <a:latin typeface="Arial" panose="020B0604020202020204" pitchFamily="34" charset="0"/>
                <a:cs typeface="Arial" panose="020B0604020202020204" pitchFamily="34" charset="0"/>
              </a:rPr>
              <a:t>to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ACB = 116° + 2 = 58° because the angle at </a:t>
            </a:r>
            <a:r>
              <a:rPr lang="en-US" sz="2400" dirty="0" smtClean="0">
                <a:latin typeface="Arial" panose="020B0604020202020204" pitchFamily="34" charset="0"/>
                <a:cs typeface="Arial" panose="020B0604020202020204" pitchFamily="34" charset="0"/>
              </a:rPr>
              <a:t>the ........ is </a:t>
            </a:r>
            <a:r>
              <a:rPr lang="en-US" sz="2400" dirty="0">
                <a:latin typeface="Arial" panose="020B0604020202020204" pitchFamily="34" charset="0"/>
                <a:cs typeface="Arial" panose="020B0604020202020204" pitchFamily="34" charset="0"/>
              </a:rPr>
              <a:t>twice </a:t>
            </a:r>
            <a:r>
              <a:rPr lang="en-US" sz="2400" dirty="0" smtClean="0">
                <a:latin typeface="Arial" panose="020B0604020202020204" pitchFamily="34" charset="0"/>
                <a:cs typeface="Arial" panose="020B0604020202020204" pitchFamily="34" charset="0"/>
              </a:rPr>
              <a:t>the ...................</a:t>
            </a: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44408" y="1196752"/>
            <a:ext cx="594098" cy="581592"/>
          </a:xfrm>
          <a:prstGeom prst="rect">
            <a:avLst/>
          </a:prstGeom>
        </p:spPr>
      </p:pic>
      <p:pic>
        <p:nvPicPr>
          <p:cNvPr id="4" name="Picture 3"/>
          <p:cNvPicPr>
            <a:picLocks noChangeAspect="1"/>
          </p:cNvPicPr>
          <p:nvPr/>
        </p:nvPicPr>
        <p:blipFill rotWithShape="1">
          <a:blip r:embed="rId5"/>
          <a:srcRect l="38057" t="22700" r="29696" b="55250"/>
          <a:stretch/>
        </p:blipFill>
        <p:spPr>
          <a:xfrm>
            <a:off x="6713176" y="2799568"/>
            <a:ext cx="2126361" cy="1653838"/>
          </a:xfrm>
          <a:prstGeom prst="rect">
            <a:avLst/>
          </a:prstGeom>
        </p:spPr>
      </p:pic>
    </p:spTree>
    <p:extLst>
      <p:ext uri="{BB962C8B-B14F-4D97-AF65-F5344CB8AC3E}">
        <p14:creationId xmlns:p14="http://schemas.microsoft.com/office/powerpoint/2010/main" val="1039294668"/>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511</a:t>
            </a:r>
            <a:endParaRPr lang="en-GB" sz="1400" b="1" dirty="0">
              <a:latin typeface="Calibri" panose="020F0502020204030204" pitchFamily="34" charset="0"/>
            </a:endParaRPr>
          </a:p>
        </p:txBody>
      </p:sp>
      <p:sp>
        <p:nvSpPr>
          <p:cNvPr id="3" name="Rectangle 2"/>
          <p:cNvSpPr/>
          <p:nvPr/>
        </p:nvSpPr>
        <p:spPr>
          <a:xfrm>
            <a:off x="248116" y="1247269"/>
            <a:ext cx="5259988" cy="3416320"/>
          </a:xfrm>
          <a:prstGeom prst="rect">
            <a:avLst/>
          </a:prstGeom>
        </p:spPr>
        <p:txBody>
          <a:bodyPr wrap="square">
            <a:spAutoFit/>
          </a:bodyPr>
          <a:lstStyle/>
          <a:p>
            <a:pPr marL="571500" indent="-571500">
              <a:buClr>
                <a:srgbClr val="C00000"/>
              </a:buClr>
              <a:buFont typeface="+mj-lt"/>
              <a:buAutoNum type="arabicPeriod" startAt="11"/>
              <a:tabLst>
                <a:tab pos="800100" algn="l"/>
              </a:tabLst>
            </a:pPr>
            <a:r>
              <a:rPr lang="en-US" sz="2400" b="1" dirty="0">
                <a:solidFill>
                  <a:srgbClr val="C00000"/>
                </a:solidFill>
                <a:latin typeface="Arial" panose="020B0604020202020204" pitchFamily="34" charset="0"/>
                <a:cs typeface="Arial" panose="020B0604020202020204" pitchFamily="34" charset="0"/>
              </a:rPr>
              <a:t>Reasoning</a:t>
            </a:r>
            <a:r>
              <a:rPr lang="en-US" sz="2400" dirty="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Repeat </a:t>
            </a:r>
            <a:r>
              <a:rPr lang="en-US" sz="2400" b="1" dirty="0">
                <a:latin typeface="Arial" panose="020B0604020202020204" pitchFamily="34" charset="0"/>
                <a:cs typeface="Arial" panose="020B0604020202020204" pitchFamily="34" charset="0"/>
              </a:rPr>
              <a:t>Q10</a:t>
            </a:r>
            <a:r>
              <a:rPr lang="en-US" sz="2400" dirty="0">
                <a:latin typeface="Arial" panose="020B0604020202020204" pitchFamily="34" charset="0"/>
                <a:cs typeface="Arial" panose="020B0604020202020204" pitchFamily="34" charset="0"/>
              </a:rPr>
              <a:t> but this time with angle BAT = 72</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size of angle </a:t>
            </a:r>
            <a:r>
              <a:rPr lang="en-US" sz="2400" dirty="0" smtClean="0">
                <a:latin typeface="Arial" panose="020B0604020202020204" pitchFamily="34" charset="0"/>
                <a:cs typeface="Arial" panose="020B0604020202020204" pitchFamily="34" charset="0"/>
              </a:rPr>
              <a:t>ACB?</a:t>
            </a:r>
            <a:br>
              <a:rPr lang="en-US" sz="2400" dirty="0" smtClean="0">
                <a:latin typeface="Arial" panose="020B0604020202020204" pitchFamily="34" charset="0"/>
                <a:cs typeface="Arial" panose="020B0604020202020204" pitchFamily="34" charset="0"/>
              </a:rPr>
            </a:br>
            <a:r>
              <a:rPr lang="en-US" sz="2400" b="1" dirty="0" smtClean="0">
                <a:solidFill>
                  <a:srgbClr val="C00000"/>
                </a:solidFill>
                <a:latin typeface="Arial" panose="020B0604020202020204" pitchFamily="34" charset="0"/>
                <a:cs typeface="Arial" panose="020B0604020202020204" pitchFamily="34" charset="0"/>
              </a:rPr>
              <a:t>Discussion </a:t>
            </a:r>
            <a:r>
              <a:rPr lang="en-US" sz="2400" dirty="0">
                <a:latin typeface="Arial" panose="020B0604020202020204" pitchFamily="34" charset="0"/>
                <a:cs typeface="Arial" panose="020B0604020202020204" pitchFamily="34" charset="0"/>
              </a:rPr>
              <a:t>What do you notice about angle BAT and angle ACB?</a:t>
            </a:r>
          </a:p>
          <a:p>
            <a:pPr marL="571500" indent="-571500">
              <a:buClr>
                <a:srgbClr val="C00000"/>
              </a:buClr>
              <a:buFont typeface="+mj-lt"/>
              <a:buAutoNum type="arabicPeriod" startAt="11"/>
              <a:tabLst>
                <a:tab pos="800100" algn="l"/>
              </a:tabLst>
            </a:pPr>
            <a:r>
              <a:rPr lang="en-US" sz="2400" b="1" dirty="0" smtClean="0">
                <a:solidFill>
                  <a:srgbClr val="C00000"/>
                </a:solidFill>
                <a:latin typeface="Arial" panose="020B0604020202020204" pitchFamily="34" charset="0"/>
                <a:cs typeface="Arial" panose="020B0604020202020204" pitchFamily="34" charset="0"/>
              </a:rPr>
              <a:t>Reasoning </a:t>
            </a:r>
            <a:r>
              <a:rPr lang="en-US" sz="2400" b="1" dirty="0">
                <a:solidFill>
                  <a:srgbClr val="C00000"/>
                </a:solidFill>
                <a:latin typeface="Arial" panose="020B0604020202020204" pitchFamily="34" charset="0"/>
                <a:cs typeface="Arial" panose="020B0604020202020204" pitchFamily="34" charset="0"/>
              </a:rPr>
              <a:t>/ Communication </a:t>
            </a:r>
            <a:r>
              <a:rPr lang="en-US" sz="2400" dirty="0">
                <a:latin typeface="Arial" panose="020B0604020202020204" pitchFamily="34" charset="0"/>
                <a:cs typeface="Arial" panose="020B0604020202020204" pitchFamily="34" charset="0"/>
              </a:rPr>
              <a:t>Prove that angle BAT = angle ACB.</a:t>
            </a:r>
            <a:endParaRPr lang="en-US" sz="24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83200" y="1277346"/>
            <a:ext cx="565264" cy="553365"/>
          </a:xfrm>
          <a:prstGeom prst="rect">
            <a:avLst/>
          </a:prstGeom>
        </p:spPr>
      </p:pic>
      <p:pic>
        <p:nvPicPr>
          <p:cNvPr id="2" name="Picture 1"/>
          <p:cNvPicPr>
            <a:picLocks noChangeAspect="1"/>
          </p:cNvPicPr>
          <p:nvPr/>
        </p:nvPicPr>
        <p:blipFill rotWithShape="1">
          <a:blip r:embed="rId5"/>
          <a:srcRect l="21335" t="39500" r="46417" b="38450"/>
          <a:stretch/>
        </p:blipFill>
        <p:spPr>
          <a:xfrm>
            <a:off x="890973" y="4670432"/>
            <a:ext cx="2444196" cy="1901045"/>
          </a:xfrm>
          <a:prstGeom prst="rect">
            <a:avLst/>
          </a:prstGeom>
        </p:spPr>
      </p:pic>
      <p:sp>
        <p:nvSpPr>
          <p:cNvPr id="8" name="Rectangle 7"/>
          <p:cNvSpPr/>
          <p:nvPr/>
        </p:nvSpPr>
        <p:spPr>
          <a:xfrm flipH="1">
            <a:off x="3419872" y="4822120"/>
            <a:ext cx="2008420" cy="163121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Q12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Repeat the steps in </a:t>
            </a:r>
            <a:r>
              <a:rPr lang="en-US" sz="2000" b="1" dirty="0">
                <a:solidFill>
                  <a:schemeClr val="tx1"/>
                </a:solidFill>
                <a:latin typeface="Arial" panose="020B0604020202020204" pitchFamily="34" charset="0"/>
                <a:cs typeface="Arial" panose="020B0604020202020204" pitchFamily="34" charset="0"/>
              </a:rPr>
              <a:t>Q10</a:t>
            </a:r>
            <a:r>
              <a:rPr lang="en-US" sz="2000" dirty="0">
                <a:solidFill>
                  <a:schemeClr val="tx1"/>
                </a:solidFill>
                <a:latin typeface="Arial" panose="020B0604020202020204" pitchFamily="34" charset="0"/>
                <a:cs typeface="Arial" panose="020B0604020202020204" pitchFamily="34" charset="0"/>
              </a:rPr>
              <a:t> but with angle BAT = </a:t>
            </a:r>
            <a:r>
              <a:rPr lang="en-US" sz="2000" i="1" dirty="0">
                <a:solidFill>
                  <a:schemeClr val="tx1"/>
                </a:solidFill>
                <a:latin typeface="Arial" panose="020B0604020202020204" pitchFamily="34" charset="0"/>
                <a:cs typeface="Arial" panose="020B0604020202020204" pitchFamily="34" charset="0"/>
              </a:rPr>
              <a:t>x</a:t>
            </a:r>
            <a:r>
              <a:rPr lang="en-US" sz="2000"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1578718"/>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512</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grpSp>
        <p:nvGrpSpPr>
          <p:cNvPr id="9" name="Group 8"/>
          <p:cNvGrpSpPr/>
          <p:nvPr/>
        </p:nvGrpSpPr>
        <p:grpSpPr>
          <a:xfrm>
            <a:off x="251520" y="1268760"/>
            <a:ext cx="8496944" cy="5272558"/>
            <a:chOff x="150164" y="6494199"/>
            <a:chExt cx="8496944" cy="5272558"/>
          </a:xfrm>
        </p:grpSpPr>
        <p:sp>
          <p:nvSpPr>
            <p:cNvPr id="11" name="Rectangle 10"/>
            <p:cNvSpPr/>
            <p:nvPr/>
          </p:nvSpPr>
          <p:spPr>
            <a:xfrm flipH="1">
              <a:off x="150164" y="6673055"/>
              <a:ext cx="8496944" cy="5093702"/>
            </a:xfrm>
            <a:prstGeom prst="rect">
              <a:avLst/>
            </a:prstGeom>
            <a:solidFill>
              <a:srgbClr val="EBF4F9"/>
            </a:solidFill>
            <a:ln>
              <a:solidFill>
                <a:srgbClr val="002060"/>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t" anchorCtr="0">
              <a:spAutoFit/>
            </a:bodyPr>
            <a:lstStyle/>
            <a:p>
              <a:r>
                <a:rPr lang="en-US" sz="3100" dirty="0">
                  <a:solidFill>
                    <a:schemeClr val="tx1"/>
                  </a:solidFill>
                  <a:latin typeface="Arial" panose="020B0604020202020204" pitchFamily="34" charset="0"/>
                  <a:cs typeface="Arial" panose="020B0604020202020204" pitchFamily="34" charset="0"/>
                </a:rPr>
                <a:t>AT is a tangent to the circle. AB is a chord.</a:t>
              </a:r>
            </a:p>
            <a:p>
              <a:r>
                <a:rPr lang="en-US" sz="3100" dirty="0">
                  <a:solidFill>
                    <a:schemeClr val="tx1"/>
                  </a:solidFill>
                  <a:latin typeface="Arial" panose="020B0604020202020204" pitchFamily="34" charset="0"/>
                  <a:cs typeface="Arial" panose="020B0604020202020204" pitchFamily="34" charset="0"/>
                </a:rPr>
                <a:t>Angle BAT is the angle between the tangent and the chord in one segment. The other segment made by the chord AB contains angle ACB.</a:t>
              </a:r>
            </a:p>
            <a:p>
              <a:r>
                <a:rPr lang="en-US" sz="3100" dirty="0">
                  <a:solidFill>
                    <a:schemeClr val="tx1"/>
                  </a:solidFill>
                  <a:latin typeface="Arial" panose="020B0604020202020204" pitchFamily="34" charset="0"/>
                  <a:cs typeface="Arial" panose="020B0604020202020204" pitchFamily="34" charset="0"/>
                </a:rPr>
                <a:t>This is called the alternate segment.</a:t>
              </a:r>
            </a:p>
            <a:p>
              <a:r>
                <a:rPr lang="en-US" sz="3100" dirty="0">
                  <a:solidFill>
                    <a:schemeClr val="tx1"/>
                  </a:solidFill>
                  <a:latin typeface="Arial" panose="020B0604020202020204" pitchFamily="34" charset="0"/>
                  <a:cs typeface="Arial" panose="020B0604020202020204" pitchFamily="34" charset="0"/>
                </a:rPr>
                <a:t>The angle between the tangent </a:t>
              </a:r>
              <a:r>
                <a:rPr lang="en-US" sz="3100" dirty="0" smtClean="0">
                  <a:solidFill>
                    <a:schemeClr val="tx1"/>
                  </a:solidFill>
                  <a:latin typeface="Arial" panose="020B0604020202020204" pitchFamily="34" charset="0"/>
                  <a:cs typeface="Arial" panose="020B0604020202020204" pitchFamily="34" charset="0"/>
                </a:rPr>
                <a:t/>
              </a:r>
              <a:br>
                <a:rPr lang="en-US" sz="3100" dirty="0" smtClean="0">
                  <a:solidFill>
                    <a:schemeClr val="tx1"/>
                  </a:solidFill>
                  <a:latin typeface="Arial" panose="020B0604020202020204" pitchFamily="34" charset="0"/>
                  <a:cs typeface="Arial" panose="020B0604020202020204" pitchFamily="34" charset="0"/>
                </a:rPr>
              </a:br>
              <a:r>
                <a:rPr lang="en-US" sz="3100" dirty="0" smtClean="0">
                  <a:solidFill>
                    <a:schemeClr val="tx1"/>
                  </a:solidFill>
                  <a:latin typeface="Arial" panose="020B0604020202020204" pitchFamily="34" charset="0"/>
                  <a:cs typeface="Arial" panose="020B0604020202020204" pitchFamily="34" charset="0"/>
                </a:rPr>
                <a:t>and the </a:t>
              </a:r>
              <a:r>
                <a:rPr lang="en-US" sz="3100" dirty="0">
                  <a:solidFill>
                    <a:schemeClr val="tx1"/>
                  </a:solidFill>
                  <a:latin typeface="Arial" panose="020B0604020202020204" pitchFamily="34" charset="0"/>
                  <a:cs typeface="Arial" panose="020B0604020202020204" pitchFamily="34" charset="0"/>
                </a:rPr>
                <a:t>chord is equal to the </a:t>
              </a:r>
              <a:r>
                <a:rPr lang="en-US" sz="3100" dirty="0" smtClean="0">
                  <a:solidFill>
                    <a:schemeClr val="tx1"/>
                  </a:solidFill>
                  <a:latin typeface="Arial" panose="020B0604020202020204" pitchFamily="34" charset="0"/>
                  <a:cs typeface="Arial" panose="020B0604020202020204" pitchFamily="34" charset="0"/>
                </a:rPr>
                <a:t/>
              </a:r>
              <a:br>
                <a:rPr lang="en-US" sz="3100" dirty="0" smtClean="0">
                  <a:solidFill>
                    <a:schemeClr val="tx1"/>
                  </a:solidFill>
                  <a:latin typeface="Arial" panose="020B0604020202020204" pitchFamily="34" charset="0"/>
                  <a:cs typeface="Arial" panose="020B0604020202020204" pitchFamily="34" charset="0"/>
                </a:rPr>
              </a:br>
              <a:r>
                <a:rPr lang="en-US" sz="3100" dirty="0" smtClean="0">
                  <a:solidFill>
                    <a:schemeClr val="tx1"/>
                  </a:solidFill>
                  <a:latin typeface="Arial" panose="020B0604020202020204" pitchFamily="34" charset="0"/>
                  <a:cs typeface="Arial" panose="020B0604020202020204" pitchFamily="34" charset="0"/>
                </a:rPr>
                <a:t>angle </a:t>
              </a:r>
              <a:r>
                <a:rPr lang="en-US" sz="3100" dirty="0">
                  <a:solidFill>
                    <a:schemeClr val="tx1"/>
                  </a:solidFill>
                  <a:latin typeface="Arial" panose="020B0604020202020204" pitchFamily="34" charset="0"/>
                  <a:cs typeface="Arial" panose="020B0604020202020204" pitchFamily="34" charset="0"/>
                </a:rPr>
                <a:t>in </a:t>
              </a:r>
              <a:r>
                <a:rPr lang="en-US" sz="3100" dirty="0" smtClean="0">
                  <a:solidFill>
                    <a:schemeClr val="tx1"/>
                  </a:solidFill>
                  <a:latin typeface="Arial" panose="020B0604020202020204" pitchFamily="34" charset="0"/>
                  <a:cs typeface="Arial" panose="020B0604020202020204" pitchFamily="34" charset="0"/>
                </a:rPr>
                <a:t>the </a:t>
              </a:r>
              <a:r>
                <a:rPr lang="en-US" sz="3100" dirty="0">
                  <a:solidFill>
                    <a:schemeClr val="tx1"/>
                  </a:solidFill>
                  <a:latin typeface="Arial" panose="020B0604020202020204" pitchFamily="34" charset="0"/>
                  <a:cs typeface="Arial" panose="020B0604020202020204" pitchFamily="34" charset="0"/>
                </a:rPr>
                <a:t>alternate segment.</a:t>
              </a:r>
            </a:p>
            <a:p>
              <a:r>
                <a:rPr lang="en-US" sz="3100" dirty="0">
                  <a:solidFill>
                    <a:schemeClr val="tx1"/>
                  </a:solidFill>
                  <a:latin typeface="Arial" panose="020B0604020202020204" pitchFamily="34" charset="0"/>
                  <a:cs typeface="Arial" panose="020B0604020202020204" pitchFamily="34" charset="0"/>
                </a:rPr>
                <a:t>So angle BAT = angle ACB.</a:t>
              </a:r>
            </a:p>
          </p:txBody>
        </p:sp>
        <p:sp>
          <p:nvSpPr>
            <p:cNvPr id="12" name="Pentagon 11"/>
            <p:cNvSpPr/>
            <p:nvPr/>
          </p:nvSpPr>
          <p:spPr>
            <a:xfrm>
              <a:off x="150164" y="6494199"/>
              <a:ext cx="2695391" cy="369332"/>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latin typeface="Arial" panose="020B0604020202020204" pitchFamily="34" charset="0"/>
                  <a:cs typeface="Arial" panose="020B0604020202020204" pitchFamily="34" charset="0"/>
                </a:rPr>
                <a:t>Key Point 10</a:t>
              </a:r>
              <a:endParaRPr lang="en-US" sz="2400" b="1" dirty="0">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rotWithShape="1">
          <a:blip r:embed="rId4"/>
          <a:srcRect l="74412" t="53937" r="10626" b="26375"/>
          <a:stretch/>
        </p:blipFill>
        <p:spPr>
          <a:xfrm>
            <a:off x="6167906" y="4529748"/>
            <a:ext cx="2436542" cy="1923588"/>
          </a:xfrm>
          <a:prstGeom prst="rect">
            <a:avLst/>
          </a:prstGeom>
        </p:spPr>
      </p:pic>
      <p:sp>
        <p:nvSpPr>
          <p:cNvPr id="5" name="Rectangle 4"/>
          <p:cNvSpPr/>
          <p:nvPr/>
        </p:nvSpPr>
        <p:spPr>
          <a:xfrm>
            <a:off x="6156176" y="4509120"/>
            <a:ext cx="321292" cy="288032"/>
          </a:xfrm>
          <a:prstGeom prst="rect">
            <a:avLst/>
          </a:prstGeom>
          <a:solidFill>
            <a:srgbClr val="EBF4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19813"/>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501</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561844"/>
              </a:xfrm>
              <a:prstGeom prst="rect">
                <a:avLst/>
              </a:prstGeom>
            </p:spPr>
            <p:txBody>
              <a:bodyPr wrap="square">
                <a:spAutoFit/>
              </a:bodyPr>
              <a:lstStyle/>
              <a:p>
                <a:pPr>
                  <a:buClr>
                    <a:srgbClr val="C00000"/>
                  </a:buClr>
                  <a:tabLst>
                    <a:tab pos="914400" algn="l"/>
                    <a:tab pos="2514600" algn="l"/>
                  </a:tabLst>
                </a:pPr>
                <a:r>
                  <a:rPr lang="en-US" sz="2600" b="1" dirty="0" smtClean="0">
                    <a:solidFill>
                      <a:srgbClr val="0070C0"/>
                    </a:solidFill>
                    <a:latin typeface="Arial" panose="020B0604020202020204" pitchFamily="34" charset="0"/>
                    <a:cs typeface="Arial" panose="020B0604020202020204" pitchFamily="34" charset="0"/>
                  </a:rPr>
                  <a:t>Numerical fluency</a:t>
                </a:r>
                <a:endParaRPr lang="en-US" sz="2600" b="1" dirty="0">
                  <a:solidFill>
                    <a:srgbClr val="0070C0"/>
                  </a:solidFill>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914400" algn="l"/>
                    <a:tab pos="2514600" algn="l"/>
                  </a:tabLst>
                </a:pPr>
                <a:r>
                  <a:rPr lang="en-US" sz="2600" dirty="0" smtClean="0">
                    <a:latin typeface="Arial" panose="020B0604020202020204" pitchFamily="34" charset="0"/>
                    <a:cs typeface="Arial" panose="020B0604020202020204" pitchFamily="34" charset="0"/>
                  </a:rPr>
                  <a:t>Work </a:t>
                </a:r>
                <a:r>
                  <a:rPr lang="en-US" sz="2600" dirty="0">
                    <a:latin typeface="Arial" panose="020B0604020202020204" pitchFamily="34" charset="0"/>
                    <a:cs typeface="Arial" panose="020B0604020202020204" pitchFamily="34" charset="0"/>
                  </a:rPr>
                  <a:t>out the value of </a:t>
                </a:r>
                <a:r>
                  <a:rPr lang="en-US" sz="2600" i="1" dirty="0">
                    <a:latin typeface="Arial" panose="020B0604020202020204" pitchFamily="34" charset="0"/>
                    <a:cs typeface="Arial" panose="020B0604020202020204" pitchFamily="34" charset="0"/>
                  </a:rPr>
                  <a:t>c</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914400" algn="l"/>
                    <a:tab pos="2514600" algn="l"/>
                  </a:tabLst>
                </a:pPr>
                <a:r>
                  <a:rPr lang="en-US" sz="2600" dirty="0" smtClean="0">
                    <a:latin typeface="Arial" panose="020B0604020202020204" pitchFamily="34" charset="0"/>
                    <a:cs typeface="Arial" panose="020B0604020202020204" pitchFamily="34" charset="0"/>
                  </a:rPr>
                  <a:t>5 = ¾ x 2+ </a:t>
                </a:r>
                <a:r>
                  <a:rPr lang="en-US" sz="2600" i="1" dirty="0" smtClean="0">
                    <a:latin typeface="Arial" panose="020B0604020202020204" pitchFamily="34" charset="0"/>
                    <a:cs typeface="Arial" panose="020B0604020202020204" pitchFamily="34" charset="0"/>
                  </a:rPr>
                  <a:t>c</a:t>
                </a:r>
                <a:r>
                  <a:rPr lang="en-US" sz="2600" dirty="0" smtClean="0">
                    <a:latin typeface="Arial" panose="020B0604020202020204" pitchFamily="34" charset="0"/>
                    <a:cs typeface="Arial" panose="020B0604020202020204" pitchFamily="34" charset="0"/>
                  </a:rPr>
                  <a:t> 	</a:t>
                </a:r>
              </a:p>
              <a:p>
                <a:pPr marL="971550" lvl="1" indent="-514350">
                  <a:buClr>
                    <a:srgbClr val="C00000"/>
                  </a:buClr>
                  <a:buFont typeface="+mj-lt"/>
                  <a:buAutoNum type="alphaLcPeriod"/>
                  <a:tabLst>
                    <a:tab pos="914400" algn="l"/>
                    <a:tab pos="2514600" algn="l"/>
                  </a:tabLst>
                </a:pPr>
                <a:r>
                  <a:rPr lang="en-US" sz="2600" dirty="0" smtClean="0">
                    <a:latin typeface="Arial" panose="020B0604020202020204" pitchFamily="34" charset="0"/>
                    <a:cs typeface="Arial" panose="020B0604020202020204" pitchFamily="34" charset="0"/>
                  </a:rPr>
                  <a:t>12 </a:t>
                </a:r>
                <a:r>
                  <a:rPr lang="en-US" sz="2600" dirty="0">
                    <a:latin typeface="Arial" panose="020B0604020202020204" pitchFamily="34" charset="0"/>
                    <a:cs typeface="Arial" panose="020B0604020202020204" pitchFamily="34" charset="0"/>
                  </a:rPr>
                  <a:t>= -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a:latin typeface="Cambria Math" panose="02040503050406030204" pitchFamily="18" charset="0"/>
                            <a:cs typeface="Arial" panose="020B0604020202020204" pitchFamily="34" charset="0"/>
                          </a:rPr>
                          <m:t>4</m:t>
                        </m:r>
                      </m:num>
                      <m:den>
                        <m:r>
                          <a:rPr lang="en-US" sz="2600" b="0" i="0" smtClean="0">
                            <a:latin typeface="Cambria Math" panose="02040503050406030204" pitchFamily="18" charset="0"/>
                            <a:cs typeface="Arial" panose="020B0604020202020204" pitchFamily="34" charset="0"/>
                          </a:rPr>
                          <m:t>3</m:t>
                        </m:r>
                      </m:den>
                    </m:f>
                  </m:oMath>
                </a14:m>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x 6 + </a:t>
                </a:r>
                <a:r>
                  <a:rPr lang="en-US" sz="2600" i="1" dirty="0">
                    <a:latin typeface="Arial" panose="020B0604020202020204" pitchFamily="34" charset="0"/>
                    <a:cs typeface="Arial" panose="020B0604020202020204" pitchFamily="34" charset="0"/>
                  </a:rPr>
                  <a:t>c</a:t>
                </a:r>
                <a:r>
                  <a:rPr lang="en-US" sz="2600" dirty="0">
                    <a:latin typeface="Arial" panose="020B0604020202020204" pitchFamily="34" charset="0"/>
                    <a:cs typeface="Arial" panose="020B0604020202020204" pitchFamily="34" charset="0"/>
                  </a:rPr>
                  <a:t> </a:t>
                </a:r>
                <a:endParaRPr lang="en-US" sz="26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914400" algn="l"/>
                    <a:tab pos="2514600" algn="l"/>
                  </a:tabLst>
                </a:pPr>
                <a:r>
                  <a:rPr lang="en-US" sz="2600" dirty="0" smtClean="0">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9 =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7</m:t>
                        </m:r>
                      </m:num>
                      <m:den>
                        <m:r>
                          <a:rPr lang="en-US" sz="2600" b="0" i="0" smtClean="0">
                            <a:latin typeface="Cambria Math" panose="02040503050406030204" pitchFamily="18" charset="0"/>
                            <a:cs typeface="Arial" panose="020B0604020202020204" pitchFamily="34" charset="0"/>
                          </a:rPr>
                          <m:t>8</m:t>
                        </m:r>
                      </m:den>
                    </m:f>
                  </m:oMath>
                </a14:m>
                <a:r>
                  <a:rPr lang="en-US" sz="2600" dirty="0">
                    <a:latin typeface="Arial" panose="020B0604020202020204" pitchFamily="34" charset="0"/>
                    <a:cs typeface="Arial" panose="020B0604020202020204" pitchFamily="34" charset="0"/>
                  </a:rPr>
                  <a:t> x -4 + </a:t>
                </a:r>
                <a:r>
                  <a:rPr lang="en-US" sz="2600" i="1" dirty="0">
                    <a:latin typeface="Arial" panose="020B0604020202020204" pitchFamily="34" charset="0"/>
                    <a:cs typeface="Arial" panose="020B0604020202020204" pitchFamily="34" charset="0"/>
                  </a:rPr>
                  <a:t>c</a:t>
                </a:r>
              </a:p>
              <a:p>
                <a:pPr>
                  <a:buClr>
                    <a:srgbClr val="C00000"/>
                  </a:buClr>
                  <a:tabLst>
                    <a:tab pos="914400" algn="l"/>
                    <a:tab pos="2514600" algn="l"/>
                  </a:tabLst>
                </a:pPr>
                <a:r>
                  <a:rPr lang="en-US" sz="2600" b="1" dirty="0">
                    <a:solidFill>
                      <a:srgbClr val="0070C0"/>
                    </a:solidFill>
                    <a:latin typeface="Arial" panose="020B0604020202020204" pitchFamily="34" charset="0"/>
                    <a:cs typeface="Arial" panose="020B0604020202020204" pitchFamily="34" charset="0"/>
                  </a:rPr>
                  <a:t>Algebraic fluency</a:t>
                </a:r>
              </a:p>
              <a:p>
                <a:pPr marL="514350" indent="-514350">
                  <a:buClr>
                    <a:srgbClr val="C00000"/>
                  </a:buClr>
                  <a:buFont typeface="+mj-lt"/>
                  <a:buAutoNum type="arabicPeriod" startAt="2"/>
                  <a:tabLst>
                    <a:tab pos="914400" algn="l"/>
                    <a:tab pos="2514600" algn="l"/>
                  </a:tabLst>
                </a:pPr>
                <a:r>
                  <a:rPr lang="en-US" sz="2600" dirty="0" smtClean="0">
                    <a:latin typeface="Arial" panose="020B0604020202020204" pitchFamily="34" charset="0"/>
                    <a:cs typeface="Arial" panose="020B0604020202020204" pitchFamily="34" charset="0"/>
                  </a:rPr>
                  <a:t>Factorise</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4</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+ 4</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a:t>
                </a:r>
              </a:p>
              <a:p>
                <a:pPr marL="457200" indent="-457200">
                  <a:buClr>
                    <a:srgbClr val="C00000"/>
                  </a:buClr>
                  <a:buFont typeface="+mj-lt"/>
                  <a:buAutoNum type="arabicPeriod" startAt="2"/>
                  <a:tabLst>
                    <a:tab pos="914400" algn="l"/>
                    <a:tab pos="2514600" algn="l"/>
                  </a:tabLst>
                </a:pPr>
                <a:r>
                  <a:rPr lang="en-US" sz="2600" dirty="0" smtClean="0">
                    <a:latin typeface="Arial" panose="020B0604020202020204" pitchFamily="34" charset="0"/>
                    <a:cs typeface="Arial" panose="020B0604020202020204" pitchFamily="34" charset="0"/>
                  </a:rPr>
                  <a:t>Workout </a:t>
                </a:r>
                <a:r>
                  <a:rPr lang="en-US" sz="2600" dirty="0">
                    <a:latin typeface="Arial" panose="020B0604020202020204" pitchFamily="34" charset="0"/>
                    <a:cs typeface="Arial" panose="020B0604020202020204" pitchFamily="34" charset="0"/>
                  </a:rPr>
                  <a:t>the value of </a:t>
                </a:r>
                <a:r>
                  <a:rPr lang="en-US" sz="2600" i="1" dirty="0">
                    <a:latin typeface="Arial" panose="020B0604020202020204" pitchFamily="34" charset="0"/>
                    <a:cs typeface="Arial" panose="020B0604020202020204" pitchFamily="34" charset="0"/>
                  </a:rPr>
                  <a:t>c</a:t>
                </a:r>
                <a:r>
                  <a:rPr lang="en-US" sz="2600" dirty="0">
                    <a:latin typeface="Arial" panose="020B0604020202020204" pitchFamily="34" charset="0"/>
                    <a:cs typeface="Arial" panose="020B0604020202020204" pitchFamily="34" charset="0"/>
                  </a:rPr>
                  <a:t>.</a:t>
                </a:r>
              </a:p>
              <a:p>
                <a:pPr marL="971550" lvl="1" indent="-514350">
                  <a:buClr>
                    <a:srgbClr val="C00000"/>
                  </a:buClr>
                  <a:buFont typeface="+mj-lt"/>
                  <a:buAutoNum type="alphaLcPeriod"/>
                  <a:tabLst>
                    <a:tab pos="914400" algn="l"/>
                    <a:tab pos="2514600" algn="l"/>
                  </a:tabLst>
                </a:pPr>
                <a:r>
                  <a:rPr lang="en-US" sz="2600" dirty="0" smtClean="0">
                    <a:latin typeface="Arial" panose="020B0604020202020204" pitchFamily="34" charset="0"/>
                    <a:cs typeface="Arial" panose="020B0604020202020204" pitchFamily="34" charset="0"/>
                  </a:rPr>
                  <a:t>y </a:t>
                </a:r>
                <a:r>
                  <a:rPr lang="en-US" sz="2600" dirty="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3</m:t>
                        </m:r>
                      </m:num>
                      <m:den>
                        <m:r>
                          <a:rPr lang="en-US" sz="2600" b="0" i="0" smtClean="0">
                            <a:latin typeface="Cambria Math" panose="02040503050406030204" pitchFamily="18" charset="0"/>
                            <a:cs typeface="Arial" panose="020B0604020202020204" pitchFamily="34" charset="0"/>
                          </a:rPr>
                          <m:t>5</m:t>
                        </m:r>
                      </m:den>
                    </m:f>
                  </m:oMath>
                </a14:m>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a:t>
                </a:r>
                <a:r>
                  <a:rPr lang="en-US" sz="2600" i="1" dirty="0">
                    <a:latin typeface="Arial" panose="020B0604020202020204" pitchFamily="34" charset="0"/>
                    <a:cs typeface="Arial" panose="020B0604020202020204" pitchFamily="34" charset="0"/>
                  </a:rPr>
                  <a:t>c</a:t>
                </a:r>
                <a:r>
                  <a:rPr lang="en-US" sz="2600" dirty="0" smtClean="0">
                    <a:latin typeface="Arial" panose="020B0604020202020204" pitchFamily="34" charset="0"/>
                    <a:cs typeface="Arial" panose="020B0604020202020204" pitchFamily="34" charset="0"/>
                  </a:rPr>
                  <a:t>, when </a:t>
                </a:r>
                <a:r>
                  <a:rPr lang="en-US" sz="2600" i="1" dirty="0" smtClean="0">
                    <a:latin typeface="Arial" panose="020B0604020202020204" pitchFamily="34" charset="0"/>
                    <a:cs typeface="Arial" panose="020B0604020202020204" pitchFamily="34" charset="0"/>
                  </a:rPr>
                  <a:t>x</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2 and </a:t>
                </a: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4 </a:t>
                </a:r>
                <a:endParaRPr lang="en-US" sz="26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914400" algn="l"/>
                    <a:tab pos="2514600" algn="l"/>
                  </a:tabLst>
                </a:pPr>
                <a:r>
                  <a:rPr lang="en-US" sz="2600" i="1" dirty="0" smtClean="0">
                    <a:latin typeface="Arial" panose="020B0604020202020204" pitchFamily="34" charset="0"/>
                    <a:cs typeface="Arial" panose="020B0604020202020204" pitchFamily="34" charset="0"/>
                  </a:rPr>
                  <a:t>y</a:t>
                </a:r>
                <a:r>
                  <a:rPr lang="en-US" sz="2600" dirty="0" smtClean="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2</m:t>
                        </m:r>
                      </m:num>
                      <m:den>
                        <m:r>
                          <a:rPr lang="en-US" sz="2600" b="0" i="0" smtClean="0">
                            <a:latin typeface="Cambria Math" panose="02040503050406030204" pitchFamily="18" charset="0"/>
                            <a:cs typeface="Arial" panose="020B0604020202020204" pitchFamily="34" charset="0"/>
                          </a:rPr>
                          <m:t>3</m:t>
                        </m:r>
                      </m:den>
                    </m:f>
                  </m:oMath>
                </a14:m>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a:t>
                </a:r>
                <a:r>
                  <a:rPr lang="en-US" sz="2600" i="1" dirty="0">
                    <a:latin typeface="Arial" panose="020B0604020202020204" pitchFamily="34" charset="0"/>
                    <a:cs typeface="Arial" panose="020B0604020202020204" pitchFamily="34" charset="0"/>
                  </a:rPr>
                  <a:t>c</a:t>
                </a:r>
                <a:r>
                  <a:rPr lang="en-US" sz="2600" dirty="0">
                    <a:latin typeface="Arial" panose="020B0604020202020204" pitchFamily="34" charset="0"/>
                    <a:cs typeface="Arial" panose="020B0604020202020204" pitchFamily="34" charset="0"/>
                  </a:rPr>
                  <a:t>, when </a:t>
                </a:r>
                <a:r>
                  <a:rPr lang="en-US" sz="2600" i="1" dirty="0">
                    <a:latin typeface="Arial" panose="020B0604020202020204" pitchFamily="34" charset="0"/>
                    <a:cs typeface="Arial" panose="020B0604020202020204" pitchFamily="34" charset="0"/>
                  </a:rPr>
                  <a:t>x</a:t>
                </a:r>
                <a:r>
                  <a:rPr lang="en-US" sz="2600" dirty="0">
                    <a:latin typeface="Arial" panose="020B0604020202020204" pitchFamily="34" charset="0"/>
                    <a:cs typeface="Arial" panose="020B0604020202020204" pitchFamily="34" charset="0"/>
                  </a:rPr>
                  <a:t> = 3 and </a:t>
                </a:r>
                <a:r>
                  <a:rPr lang="en-US" sz="2600" i="1" dirty="0">
                    <a:latin typeface="Arial" panose="020B0604020202020204" pitchFamily="34" charset="0"/>
                    <a:cs typeface="Arial" panose="020B0604020202020204" pitchFamily="34" charset="0"/>
                  </a:rPr>
                  <a:t>y</a:t>
                </a:r>
                <a:r>
                  <a:rPr lang="en-US" sz="2600" dirty="0">
                    <a:latin typeface="Arial" panose="020B0604020202020204" pitchFamily="34" charset="0"/>
                    <a:cs typeface="Arial" panose="020B0604020202020204" pitchFamily="34" charset="0"/>
                  </a:rPr>
                  <a:t> = -2</a:t>
                </a:r>
                <a:endParaRPr lang="pl-PL" sz="2600" i="1"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561844"/>
              </a:xfrm>
              <a:prstGeom prst="rect">
                <a:avLst/>
              </a:prstGeom>
              <a:blipFill rotWithShape="0">
                <a:blip r:embed="rId4"/>
                <a:stretch>
                  <a:fillRect l="-2086" t="-986" r="-1622" b="-1752"/>
                </a:stretch>
              </a:blipFill>
            </p:spPr>
            <p:txBody>
              <a:bodyPr/>
              <a:lstStyle/>
              <a:p>
                <a:r>
                  <a:rPr lang="en-US">
                    <a:noFill/>
                  </a:rPr>
                  <a:t> </a:t>
                </a:r>
              </a:p>
            </p:txBody>
          </p:sp>
        </mc:Fallback>
      </mc:AlternateContent>
    </p:spTree>
    <p:extLst>
      <p:ext uri="{BB962C8B-B14F-4D97-AF65-F5344CB8AC3E}">
        <p14:creationId xmlns:p14="http://schemas.microsoft.com/office/powerpoint/2010/main" val="3400461976"/>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512</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16.4 </a:t>
            </a:r>
            <a:r>
              <a:rPr lang="en-GB" sz="4000" dirty="0"/>
              <a:t>– </a:t>
            </a:r>
            <a:r>
              <a:rPr lang="en-GB" sz="4000" dirty="0" smtClean="0"/>
              <a:t>Angles in Circles 2</a:t>
            </a:r>
            <a:endParaRPr lang="en-GB" sz="3600" b="1" dirty="0" smtClean="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83200" y="1277346"/>
            <a:ext cx="565264" cy="553365"/>
          </a:xfrm>
          <a:prstGeom prst="rect">
            <a:avLst/>
          </a:prstGeom>
        </p:spPr>
      </p:pic>
      <p:grpSp>
        <p:nvGrpSpPr>
          <p:cNvPr id="9" name="Group 8"/>
          <p:cNvGrpSpPr/>
          <p:nvPr/>
        </p:nvGrpSpPr>
        <p:grpSpPr>
          <a:xfrm>
            <a:off x="305905" y="1268760"/>
            <a:ext cx="5130191" cy="5256584"/>
            <a:chOff x="3483872" y="1089031"/>
            <a:chExt cx="5264592" cy="5256584"/>
          </a:xfrm>
        </p:grpSpPr>
        <p:sp>
          <p:nvSpPr>
            <p:cNvPr id="11" name="Round Diagonal Corner Rectangle 10"/>
            <p:cNvSpPr/>
            <p:nvPr/>
          </p:nvSpPr>
          <p:spPr>
            <a:xfrm>
              <a:off x="3491880" y="1099809"/>
              <a:ext cx="5256584" cy="5245806"/>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79431" y="1666250"/>
              <a:ext cx="5095139" cy="4616648"/>
            </a:xfrm>
            <a:prstGeom prst="rect">
              <a:avLst/>
            </a:prstGeom>
          </p:spPr>
          <p:txBody>
            <a:bodyPr wrap="square">
              <a:spAutoFit/>
            </a:bodyPr>
            <a:lstStyle/>
            <a:p>
              <a:pPr>
                <a:spcAft>
                  <a:spcPts val="0"/>
                </a:spcAft>
                <a:tabLst>
                  <a:tab pos="4972050" algn="r"/>
                </a:tabLst>
              </a:pPr>
              <a:r>
                <a:rPr lang="en-US" sz="2100" dirty="0" smtClean="0"/>
                <a:t>M and N are two points on the circumference of a circle, centre </a:t>
              </a:r>
              <a:r>
                <a:rPr lang="en-US" sz="2100" i="1" dirty="0" smtClean="0"/>
                <a:t>O</a:t>
              </a:r>
              <a:r>
                <a:rPr lang="en-US" sz="2100" dirty="0"/>
                <a:t>.</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
              </a:r>
              <a:br>
                <a:rPr lang="en-US" sz="2100" dirty="0"/>
              </a:br>
              <a:r>
                <a:rPr lang="en-US" sz="2100" dirty="0"/>
                <a:t>The straight line AMB is the tangent to the circle at M.</a:t>
              </a:r>
            </a:p>
            <a:p>
              <a:pPr>
                <a:spcAft>
                  <a:spcPts val="0"/>
                </a:spcAft>
                <a:tabLst>
                  <a:tab pos="4972050" algn="r"/>
                </a:tabLst>
              </a:pPr>
              <a:r>
                <a:rPr lang="en-US" sz="2100" dirty="0"/>
                <a:t>Angle </a:t>
              </a:r>
              <a:r>
                <a:rPr lang="en-US" sz="2100" dirty="0" smtClean="0"/>
                <a:t>MON = </a:t>
              </a:r>
              <a:r>
                <a:rPr lang="en-US" sz="2100" i="1" dirty="0" smtClean="0"/>
                <a:t>y</a:t>
              </a:r>
              <a:r>
                <a:rPr lang="en-US" sz="2100" dirty="0"/>
                <a:t>.</a:t>
              </a:r>
            </a:p>
            <a:p>
              <a:pPr>
                <a:spcAft>
                  <a:spcPts val="0"/>
                </a:spcAft>
                <a:tabLst>
                  <a:tab pos="4972050" algn="r"/>
                </a:tabLst>
              </a:pPr>
              <a:r>
                <a:rPr lang="en-US" sz="2100" dirty="0"/>
                <a:t>Prove that angle BMN = </a:t>
              </a:r>
              <a:r>
                <a:rPr lang="en-US" sz="2100" dirty="0" smtClean="0"/>
                <a:t>½</a:t>
              </a:r>
              <a:r>
                <a:rPr lang="en-US" sz="2100" i="1" dirty="0" smtClean="0"/>
                <a:t>y</a:t>
              </a:r>
              <a:r>
                <a:rPr lang="en-US" sz="2100" dirty="0"/>
                <a:t>. </a:t>
              </a:r>
              <a:r>
                <a:rPr lang="en-US" sz="2100" dirty="0" smtClean="0"/>
                <a:t>	</a:t>
              </a:r>
              <a:r>
                <a:rPr lang="en-US" sz="2100" b="1" dirty="0" smtClean="0"/>
                <a:t>(</a:t>
              </a:r>
              <a:r>
                <a:rPr lang="en-US" sz="2100" b="1" dirty="0"/>
                <a:t>5 marks)</a:t>
              </a:r>
            </a:p>
            <a:p>
              <a:pPr>
                <a:spcAft>
                  <a:spcPts val="0"/>
                </a:spcAft>
                <a:tabLst>
                  <a:tab pos="4972050" algn="r"/>
                </a:tabLst>
              </a:pPr>
              <a:r>
                <a:rPr lang="en-US" sz="2100" dirty="0" smtClean="0"/>
                <a:t>	</a:t>
              </a:r>
              <a:r>
                <a:rPr lang="en-US" sz="2100" i="1" dirty="0" smtClean="0"/>
                <a:t>Nov </a:t>
              </a:r>
              <a:r>
                <a:rPr lang="en-US" sz="2100" i="1" dirty="0"/>
                <a:t>2012, </a:t>
              </a:r>
              <a:r>
                <a:rPr lang="en-US" sz="2100" i="1" dirty="0" smtClean="0"/>
                <a:t>Q15, </a:t>
              </a:r>
              <a:r>
                <a:rPr lang="en-US" sz="2100" i="1" dirty="0"/>
                <a:t>5MB2H/01</a:t>
              </a:r>
              <a:endParaRPr lang="en-US" sz="2100" b="1" i="1" dirty="0"/>
            </a:p>
          </p:txBody>
        </p:sp>
      </p:grpSp>
      <p:pic>
        <p:nvPicPr>
          <p:cNvPr id="4" name="Picture 3"/>
          <p:cNvPicPr>
            <a:picLocks noChangeAspect="1"/>
          </p:cNvPicPr>
          <p:nvPr/>
        </p:nvPicPr>
        <p:blipFill rotWithShape="1">
          <a:blip r:embed="rId5"/>
          <a:srcRect l="20141" t="38450" r="18947" b="35300"/>
          <a:stretch/>
        </p:blipFill>
        <p:spPr>
          <a:xfrm>
            <a:off x="755324" y="2564904"/>
            <a:ext cx="4392740" cy="2153305"/>
          </a:xfrm>
          <a:prstGeom prst="rect">
            <a:avLst/>
          </a:prstGeom>
        </p:spPr>
      </p:pic>
      <p:sp>
        <p:nvSpPr>
          <p:cNvPr id="14" name="Rectangle 13"/>
          <p:cNvSpPr/>
          <p:nvPr/>
        </p:nvSpPr>
        <p:spPr>
          <a:xfrm flipH="1">
            <a:off x="5589648" y="5013176"/>
            <a:ext cx="3149702" cy="1554272"/>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1900" b="1" dirty="0">
                <a:solidFill>
                  <a:schemeClr val="tx1"/>
                </a:solidFill>
                <a:latin typeface="Arial" panose="020B0604020202020204" pitchFamily="34" charset="0"/>
                <a:cs typeface="Arial" panose="020B0604020202020204" pitchFamily="34" charset="0"/>
              </a:rPr>
              <a:t>Exam hint</a:t>
            </a:r>
          </a:p>
          <a:p>
            <a:r>
              <a:rPr lang="en-US" sz="1900" dirty="0">
                <a:solidFill>
                  <a:schemeClr val="tx1"/>
                </a:solidFill>
                <a:latin typeface="Arial" panose="020B0604020202020204" pitchFamily="34" charset="0"/>
                <a:cs typeface="Arial" panose="020B0604020202020204" pitchFamily="34" charset="0"/>
              </a:rPr>
              <a:t>Draw on the diagram the acute angle MPN, where P is a point on the circumference of the circle.</a:t>
            </a:r>
          </a:p>
        </p:txBody>
      </p:sp>
    </p:spTree>
    <p:extLst>
      <p:ext uri="{BB962C8B-B14F-4D97-AF65-F5344CB8AC3E}">
        <p14:creationId xmlns:p14="http://schemas.microsoft.com/office/powerpoint/2010/main" val="1585905744"/>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16.5 </a:t>
            </a:r>
            <a:r>
              <a:rPr lang="en-GB" sz="4000" dirty="0"/>
              <a:t>– </a:t>
            </a:r>
            <a:r>
              <a:rPr lang="en-GB" sz="4000" dirty="0" smtClean="0"/>
              <a:t>Applying Circle Theorems</a:t>
            </a:r>
            <a:endParaRPr lang="en-GB" sz="36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512</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75841091"/>
              </p:ext>
            </p:extLst>
          </p:nvPr>
        </p:nvGraphicFramePr>
        <p:xfrm>
          <a:off x="251518" y="1268760"/>
          <a:ext cx="8568952" cy="4752528"/>
        </p:xfrm>
        <a:graphic>
          <a:graphicData uri="http://schemas.openxmlformats.org/drawingml/2006/table">
            <a:tbl>
              <a:tblPr firstRow="1" bandRow="1">
                <a:effectLst/>
                <a:tableStyleId>{5940675A-B579-460E-94D1-54222C63F5DA}</a:tableStyleId>
              </a:tblPr>
              <a:tblGrid>
                <a:gridCol w="2142238"/>
                <a:gridCol w="2754308"/>
                <a:gridCol w="3672406"/>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Solve angle problems using circle theorems.</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Give reasons for angle sizes using mathematical language.</a:t>
                      </a:r>
                    </a:p>
                    <a:p>
                      <a:pPr marL="342900" indent="-3429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Find the equation of the tangent to a circle at a given point.</a:t>
                      </a:r>
                      <a:endParaRPr lang="en-US" sz="24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400" dirty="0" smtClean="0">
                          <a:latin typeface="Arial" panose="020B0604020202020204" pitchFamily="34" charset="0"/>
                          <a:cs typeface="Arial" panose="020B0604020202020204" pitchFamily="34" charset="0"/>
                        </a:rPr>
                        <a:t>The word 'circle' derives from the Greek word</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krikos</a:t>
                      </a:r>
                      <a:r>
                        <a:rPr lang="en-US" sz="2400" dirty="0" smtClean="0">
                          <a:latin typeface="Arial" panose="020B0604020202020204" pitchFamily="34" charset="0"/>
                          <a:cs typeface="Arial" panose="020B0604020202020204" pitchFamily="34" charset="0"/>
                        </a:rPr>
                        <a:t>), meaning a hoop or a ring. Circles have been known since the earliest recorded history.</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5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1041213">
                <a:tc gridSpan="3">
                  <a:txBody>
                    <a:bodyPr/>
                    <a:lstStyle/>
                    <a:p>
                      <a:pPr marL="228600" indent="-228600">
                        <a:buFont typeface="Arial" panose="020B0604020202020204" pitchFamily="34" charset="0"/>
                        <a:buChar char="•"/>
                      </a:pPr>
                      <a:r>
                        <a:rPr lang="en-US" sz="2500" dirty="0" smtClean="0">
                          <a:latin typeface="Arial" panose="020B0604020202020204" pitchFamily="34" charset="0"/>
                          <a:cs typeface="Arial" panose="020B0604020202020204" pitchFamily="34" charset="0"/>
                        </a:rPr>
                        <a:t>What does the graph of </a:t>
                      </a:r>
                      <a:r>
                        <a:rPr lang="en-US" sz="2500" i="1" dirty="0" smtClean="0">
                          <a:latin typeface="Arial" panose="020B0604020202020204" pitchFamily="34" charset="0"/>
                          <a:cs typeface="Arial" panose="020B0604020202020204" pitchFamily="34" charset="0"/>
                        </a:rPr>
                        <a:t>x</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 </a:t>
                      </a:r>
                      <a:r>
                        <a:rPr lang="en-US" sz="2500" i="1" dirty="0" smtClean="0">
                          <a:latin typeface="Arial" panose="020B0604020202020204" pitchFamily="34" charset="0"/>
                          <a:cs typeface="Arial" panose="020B0604020202020204" pitchFamily="34" charset="0"/>
                        </a:rPr>
                        <a:t>y</a:t>
                      </a:r>
                      <a:r>
                        <a:rPr lang="en-US" sz="2500" baseline="30000" dirty="0" smtClean="0">
                          <a:latin typeface="Arial" panose="020B0604020202020204" pitchFamily="34" charset="0"/>
                          <a:cs typeface="Arial" panose="020B0604020202020204" pitchFamily="34" charset="0"/>
                        </a:rPr>
                        <a:t>2</a:t>
                      </a:r>
                      <a:r>
                        <a:rPr lang="en-US" sz="2500" dirty="0" smtClean="0">
                          <a:latin typeface="Arial" panose="020B0604020202020204" pitchFamily="34" charset="0"/>
                          <a:cs typeface="Arial" panose="020B0604020202020204" pitchFamily="34" charset="0"/>
                        </a:rPr>
                        <a:t> = 36 look like?</a:t>
                      </a:r>
                    </a:p>
                    <a:p>
                      <a:pPr marL="228600" indent="-228600">
                        <a:buFont typeface="Arial" panose="020B0604020202020204" pitchFamily="34" charset="0"/>
                        <a:buChar char="•"/>
                      </a:pPr>
                      <a:r>
                        <a:rPr lang="en-US" sz="2500" dirty="0" smtClean="0">
                          <a:latin typeface="Arial" panose="020B0604020202020204" pitchFamily="34" charset="0"/>
                          <a:cs typeface="Arial" panose="020B0604020202020204" pitchFamily="34" charset="0"/>
                        </a:rPr>
                        <a:t>What is the gradient of a line perpendicular to </a:t>
                      </a:r>
                      <a:r>
                        <a:rPr lang="en-US" sz="2500" i="1" dirty="0" smtClean="0">
                          <a:latin typeface="Arial" panose="020B0604020202020204" pitchFamily="34" charset="0"/>
                          <a:cs typeface="Arial" panose="020B0604020202020204" pitchFamily="34" charset="0"/>
                        </a:rPr>
                        <a:t>y</a:t>
                      </a:r>
                      <a:r>
                        <a:rPr lang="en-US" sz="2500" dirty="0" smtClean="0">
                          <a:latin typeface="Arial" panose="020B0604020202020204" pitchFamily="34" charset="0"/>
                          <a:cs typeface="Arial" panose="020B0604020202020204" pitchFamily="34" charset="0"/>
                        </a:rPr>
                        <a:t> = 2</a:t>
                      </a:r>
                      <a:r>
                        <a:rPr lang="en-US" sz="2500" i="1" dirty="0" smtClean="0">
                          <a:latin typeface="Arial" panose="020B0604020202020204" pitchFamily="34" charset="0"/>
                          <a:cs typeface="Arial" panose="020B0604020202020204" pitchFamily="34" charset="0"/>
                        </a:rPr>
                        <a:t>x</a:t>
                      </a:r>
                      <a:r>
                        <a:rPr lang="en-US" sz="2500" dirty="0" smtClean="0">
                          <a:latin typeface="Arial" panose="020B0604020202020204" pitchFamily="34" charset="0"/>
                          <a:cs typeface="Arial" panose="020B0604020202020204" pitchFamily="34" charset="0"/>
                        </a:rPr>
                        <a:t> + 3?</a:t>
                      </a:r>
                      <a:endParaRPr lang="en-US" sz="25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16.5</a:t>
            </a:r>
            <a:endParaRPr lang="en-US" sz="246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srcRect l="28087" t="43538" r="61805" b="54038"/>
          <a:stretch/>
        </p:blipFill>
        <p:spPr>
          <a:xfrm>
            <a:off x="5220072" y="2622243"/>
            <a:ext cx="1163698" cy="317371"/>
          </a:xfrm>
          <a:prstGeom prst="rect">
            <a:avLst/>
          </a:prstGeom>
        </p:spPr>
      </p:pic>
    </p:spTree>
    <p:extLst>
      <p:ext uri="{BB962C8B-B14F-4D97-AF65-F5344CB8AC3E}">
        <p14:creationId xmlns:p14="http://schemas.microsoft.com/office/powerpoint/2010/main" val="615579762"/>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512</a:t>
            </a:r>
            <a:endParaRPr lang="en-GB" sz="1400" b="1" dirty="0">
              <a:latin typeface="Calibri" panose="020F0502020204030204" pitchFamily="34" charset="0"/>
            </a:endParaRPr>
          </a:p>
        </p:txBody>
      </p:sp>
      <p:sp>
        <p:nvSpPr>
          <p:cNvPr id="3" name="Rectangle 2"/>
          <p:cNvSpPr/>
          <p:nvPr/>
        </p:nvSpPr>
        <p:spPr>
          <a:xfrm>
            <a:off x="248116" y="1247269"/>
            <a:ext cx="5259988" cy="4154984"/>
          </a:xfrm>
          <a:prstGeom prst="rect">
            <a:avLst/>
          </a:prstGeom>
        </p:spPr>
        <p:txBody>
          <a:bodyPr wrap="square">
            <a:spAutoFit/>
          </a:bodyPr>
          <a:lstStyle/>
          <a:p>
            <a:pPr marL="400050" indent="-400050">
              <a:buClr>
                <a:srgbClr val="C00000"/>
              </a:buClr>
              <a:buFont typeface="+mj-lt"/>
              <a:buAutoNum type="arabicPeriod"/>
              <a:tabLst>
                <a:tab pos="800100" algn="l"/>
              </a:tabLst>
            </a:pPr>
            <a:r>
              <a:rPr lang="en-US" sz="2400" dirty="0" smtClean="0">
                <a:solidFill>
                  <a:srgbClr val="C00000"/>
                </a:solidFill>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 	Work </a:t>
            </a:r>
            <a:r>
              <a:rPr lang="en-US" sz="2400" dirty="0">
                <a:latin typeface="Arial" panose="020B0604020202020204" pitchFamily="34" charset="0"/>
                <a:cs typeface="Arial" panose="020B0604020202020204" pitchFamily="34" charset="0"/>
              </a:rPr>
              <a:t>out the size of each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angle </a:t>
            </a:r>
            <a:r>
              <a:rPr lang="en-US" sz="2400" dirty="0">
                <a:latin typeface="Arial" panose="020B0604020202020204" pitchFamily="34" charset="0"/>
                <a:cs typeface="Arial" panose="020B0604020202020204" pitchFamily="34" charset="0"/>
              </a:rPr>
              <a:t>marked with a letter, </a:t>
            </a:r>
            <a:endParaRPr lang="en-US" sz="2400" dirty="0" smtClean="0">
              <a:latin typeface="Arial" panose="020B0604020202020204" pitchFamily="34" charset="0"/>
              <a:cs typeface="Arial" panose="020B0604020202020204" pitchFamily="34" charset="0"/>
            </a:endParaRPr>
          </a:p>
          <a:p>
            <a:pPr marL="800100" lvl="1" indent="-400050">
              <a:buClr>
                <a:srgbClr val="C00000"/>
              </a:buClr>
              <a:buFont typeface="+mj-lt"/>
              <a:buAutoNum type="alphaLcPeriod" startAt="2"/>
            </a:pPr>
            <a:r>
              <a:rPr lang="en-US" sz="2400" dirty="0" smtClean="0">
                <a:latin typeface="Arial" panose="020B0604020202020204" pitchFamily="34" charset="0"/>
                <a:cs typeface="Arial" panose="020B0604020202020204" pitchFamily="34" charset="0"/>
              </a:rPr>
              <a:t>Which </a:t>
            </a:r>
            <a:r>
              <a:rPr lang="en-US" sz="2400" dirty="0">
                <a:latin typeface="Arial" panose="020B0604020202020204" pitchFamily="34" charset="0"/>
                <a:cs typeface="Arial" panose="020B0604020202020204" pitchFamily="34" charset="0"/>
              </a:rPr>
              <a:t>angle is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alternate </a:t>
            </a:r>
            <a:r>
              <a:rPr lang="en-US" sz="2400" dirty="0">
                <a:latin typeface="Arial" panose="020B0604020202020204" pitchFamily="34" charset="0"/>
                <a:cs typeface="Arial" panose="020B0604020202020204" pitchFamily="34" charset="0"/>
              </a:rPr>
              <a:t>to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marked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136</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800100" lvl="1" indent="-400050">
              <a:buClr>
                <a:srgbClr val="C00000"/>
              </a:buClr>
              <a:buFont typeface="+mj-lt"/>
              <a:buAutoNum type="alphaLcPeriod" startAt="2"/>
            </a:pPr>
            <a:r>
              <a:rPr lang="en-US" sz="2400" dirty="0" smtClean="0">
                <a:latin typeface="Arial" panose="020B0604020202020204" pitchFamily="34" charset="0"/>
                <a:cs typeface="Arial" panose="020B0604020202020204" pitchFamily="34" charset="0"/>
              </a:rPr>
              <a:t>Which </a:t>
            </a:r>
            <a:r>
              <a:rPr lang="en-US" sz="2400" dirty="0">
                <a:latin typeface="Arial" panose="020B0604020202020204" pitchFamily="34" charset="0"/>
                <a:cs typeface="Arial" panose="020B0604020202020204" pitchFamily="34" charset="0"/>
              </a:rPr>
              <a:t>angle is vertically opposite to the angle marked 136</a:t>
            </a:r>
            <a:r>
              <a:rPr lang="en-US" sz="2400" dirty="0" smtClean="0">
                <a:latin typeface="Arial" panose="020B0604020202020204" pitchFamily="34" charset="0"/>
                <a:cs typeface="Arial" panose="020B0604020202020204" pitchFamily="34" charset="0"/>
              </a:rPr>
              <a:t>°?</a:t>
            </a:r>
          </a:p>
          <a:p>
            <a:pPr marL="342900" indent="-400050">
              <a:buClr>
                <a:srgbClr val="C00000"/>
              </a:buClr>
              <a:buFont typeface="+mj-lt"/>
              <a:buAutoNum type="arabicPeriod"/>
            </a:pPr>
            <a:r>
              <a:rPr lang="en-US" sz="2400" dirty="0" smtClean="0">
                <a:latin typeface="Arial" panose="020B0604020202020204" pitchFamily="34" charset="0"/>
                <a:cs typeface="Arial" panose="020B0604020202020204" pitchFamily="34" charset="0"/>
              </a:rPr>
              <a:t>AB </a:t>
            </a:r>
            <a:r>
              <a:rPr lang="en-US" sz="2400" dirty="0">
                <a:latin typeface="Arial" panose="020B0604020202020204" pitchFamily="34" charset="0"/>
                <a:cs typeface="Arial" panose="020B0604020202020204" pitchFamily="34" charset="0"/>
              </a:rPr>
              <a:t>is a </a:t>
            </a:r>
            <a:r>
              <a:rPr lang="en-US" sz="2400" dirty="0" smtClean="0">
                <a:latin typeface="Arial" panose="020B0604020202020204" pitchFamily="34" charset="0"/>
                <a:cs typeface="Arial" panose="020B0604020202020204" pitchFamily="34" charset="0"/>
              </a:rPr>
              <a:t>tangent. What </a:t>
            </a:r>
            <a:r>
              <a:rPr lang="en-US" sz="2400" dirty="0">
                <a:latin typeface="Arial" panose="020B0604020202020204" pitchFamily="34" charset="0"/>
                <a:cs typeface="Arial" panose="020B0604020202020204" pitchFamily="34" charset="0"/>
              </a:rPr>
              <a:t>is the size of angle BAO?</a:t>
            </a:r>
            <a:endParaRPr lang="en-US" sz="24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a:t>16.5 – Applying Circle Theorems</a:t>
            </a:r>
            <a:endParaRPr lang="en-GB" sz="3600" b="1" dirty="0" smtClean="0"/>
          </a:p>
        </p:txBody>
      </p:sp>
      <p:pic>
        <p:nvPicPr>
          <p:cNvPr id="4" name="Picture 3"/>
          <p:cNvPicPr>
            <a:picLocks noChangeAspect="1"/>
          </p:cNvPicPr>
          <p:nvPr/>
        </p:nvPicPr>
        <p:blipFill rotWithShape="1">
          <a:blip r:embed="rId4"/>
          <a:srcRect l="9392" t="68900" r="51194" b="11151"/>
          <a:stretch/>
        </p:blipFill>
        <p:spPr>
          <a:xfrm>
            <a:off x="2768174" y="5083098"/>
            <a:ext cx="2415409" cy="1390688"/>
          </a:xfrm>
          <a:prstGeom prst="rect">
            <a:avLst/>
          </a:prstGeom>
        </p:spPr>
      </p:pic>
      <p:pic>
        <p:nvPicPr>
          <p:cNvPr id="9" name="Picture 8"/>
          <p:cNvPicPr>
            <a:picLocks noChangeAspect="1"/>
          </p:cNvPicPr>
          <p:nvPr/>
        </p:nvPicPr>
        <p:blipFill rotWithShape="1">
          <a:blip r:embed="rId4"/>
          <a:srcRect l="41924" t="53189" r="29412" b="31061"/>
          <a:stretch/>
        </p:blipFill>
        <p:spPr>
          <a:xfrm>
            <a:off x="3309124" y="2180214"/>
            <a:ext cx="1910948" cy="1194341"/>
          </a:xfrm>
          <a:prstGeom prst="rect">
            <a:avLst/>
          </a:prstGeom>
        </p:spPr>
      </p:pic>
      <p:sp>
        <p:nvSpPr>
          <p:cNvPr id="11" name="Flowchart: Delay 10"/>
          <p:cNvSpPr/>
          <p:nvPr/>
        </p:nvSpPr>
        <p:spPr>
          <a:xfrm flipH="1">
            <a:off x="5215019" y="1196752"/>
            <a:ext cx="365093" cy="5369378"/>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Warm Up</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85341"/>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512</a:t>
            </a:r>
            <a:endParaRPr lang="en-GB" sz="1400" b="1" dirty="0">
              <a:latin typeface="Calibri" panose="020F0502020204030204" pitchFamily="34" charset="0"/>
            </a:endParaRPr>
          </a:p>
        </p:txBody>
      </p:sp>
      <p:sp>
        <p:nvSpPr>
          <p:cNvPr id="3" name="Rectangle 2"/>
          <p:cNvSpPr/>
          <p:nvPr/>
        </p:nvSpPr>
        <p:spPr>
          <a:xfrm>
            <a:off x="268244" y="1262365"/>
            <a:ext cx="5239860" cy="5693866"/>
          </a:xfrm>
          <a:prstGeom prst="rect">
            <a:avLst/>
          </a:prstGeom>
        </p:spPr>
        <p:txBody>
          <a:bodyPr wrap="square">
            <a:spAutoFit/>
          </a:bodyPr>
          <a:lstStyle/>
          <a:p>
            <a:pPr marL="404813" indent="-404813">
              <a:buClr>
                <a:srgbClr val="C00000"/>
              </a:buClr>
              <a:buFont typeface="+mj-lt"/>
              <a:buAutoNum type="arabicPeriod" startAt="3"/>
              <a:tabLst>
                <a:tab pos="800100" algn="l"/>
              </a:tabLst>
            </a:pPr>
            <a:r>
              <a:rPr lang="en-US" sz="2560" dirty="0" smtClean="0">
                <a:latin typeface="Arial" panose="020B0604020202020204" pitchFamily="34" charset="0"/>
                <a:cs typeface="Arial" panose="020B0604020202020204" pitchFamily="34" charset="0"/>
              </a:rPr>
              <a:t>Find </a:t>
            </a:r>
            <a:r>
              <a:rPr lang="en-US" sz="2560" dirty="0">
                <a:latin typeface="Arial" panose="020B0604020202020204" pitchFamily="34" charset="0"/>
                <a:cs typeface="Arial" panose="020B0604020202020204" pitchFamily="34" charset="0"/>
              </a:rPr>
              <a:t>the equation of the line that is perpendicular </a:t>
            </a:r>
            <a:r>
              <a:rPr lang="en-US" sz="2560" dirty="0" smtClean="0">
                <a:latin typeface="Arial" panose="020B0604020202020204" pitchFamily="34" charset="0"/>
                <a:cs typeface="Arial" panose="020B0604020202020204" pitchFamily="34" charset="0"/>
              </a:rPr>
              <a:t>to </a:t>
            </a:r>
            <a:br>
              <a:rPr lang="en-US" sz="2560" dirty="0" smtClean="0">
                <a:latin typeface="Arial" panose="020B0604020202020204" pitchFamily="34" charset="0"/>
                <a:cs typeface="Arial" panose="020B0604020202020204" pitchFamily="34" charset="0"/>
              </a:rPr>
            </a:br>
            <a:r>
              <a:rPr lang="en-US" sz="2560" i="1" dirty="0" smtClean="0">
                <a:latin typeface="Arial" panose="020B0604020202020204" pitchFamily="34" charset="0"/>
                <a:cs typeface="Arial" panose="020B0604020202020204" pitchFamily="34" charset="0"/>
              </a:rPr>
              <a:t>y</a:t>
            </a:r>
            <a:r>
              <a:rPr lang="en-US" sz="2560" dirty="0" smtClean="0">
                <a:latin typeface="Arial" panose="020B0604020202020204" pitchFamily="34" charset="0"/>
                <a:cs typeface="Arial" panose="020B0604020202020204" pitchFamily="34" charset="0"/>
              </a:rPr>
              <a:t> </a:t>
            </a:r>
            <a:r>
              <a:rPr lang="en-US" sz="2560" dirty="0">
                <a:latin typeface="Arial" panose="020B0604020202020204" pitchFamily="34" charset="0"/>
                <a:cs typeface="Arial" panose="020B0604020202020204" pitchFamily="34" charset="0"/>
              </a:rPr>
              <a:t>= </a:t>
            </a:r>
            <a:r>
              <a:rPr lang="en-US" sz="2560" dirty="0" smtClean="0">
                <a:latin typeface="Arial" panose="020B0604020202020204" pitchFamily="34" charset="0"/>
                <a:cs typeface="Arial" panose="020B0604020202020204" pitchFamily="34" charset="0"/>
              </a:rPr>
              <a:t>2</a:t>
            </a:r>
            <a:r>
              <a:rPr lang="en-US" sz="2560" i="1" dirty="0" smtClean="0">
                <a:latin typeface="Arial" panose="020B0604020202020204" pitchFamily="34" charset="0"/>
                <a:cs typeface="Arial" panose="020B0604020202020204" pitchFamily="34" charset="0"/>
              </a:rPr>
              <a:t>x </a:t>
            </a:r>
            <a:r>
              <a:rPr lang="en-US" sz="2560" dirty="0" smtClean="0">
                <a:latin typeface="Arial" panose="020B0604020202020204" pitchFamily="34" charset="0"/>
                <a:cs typeface="Arial" panose="020B0604020202020204" pitchFamily="34" charset="0"/>
              </a:rPr>
              <a:t>- 3 </a:t>
            </a:r>
            <a:r>
              <a:rPr lang="en-US" sz="2560" dirty="0">
                <a:latin typeface="Arial" panose="020B0604020202020204" pitchFamily="34" charset="0"/>
                <a:cs typeface="Arial" panose="020B0604020202020204" pitchFamily="34" charset="0"/>
              </a:rPr>
              <a:t>and passes through the point (-1,2</a:t>
            </a:r>
            <a:r>
              <a:rPr lang="en-US" sz="2560" dirty="0" smtClean="0">
                <a:latin typeface="Arial" panose="020B0604020202020204" pitchFamily="34" charset="0"/>
                <a:cs typeface="Arial" panose="020B0604020202020204" pitchFamily="34" charset="0"/>
              </a:rPr>
              <a:t>).</a:t>
            </a:r>
          </a:p>
          <a:p>
            <a:pPr marL="404813" indent="-404813">
              <a:buClr>
                <a:srgbClr val="C00000"/>
              </a:buClr>
              <a:buFont typeface="+mj-lt"/>
              <a:buAutoNum type="arabicPeriod" startAt="3"/>
              <a:tabLst>
                <a:tab pos="800100" algn="l"/>
              </a:tabLst>
            </a:pPr>
            <a:r>
              <a:rPr lang="en-US" sz="2560" b="1" dirty="0">
                <a:solidFill>
                  <a:srgbClr val="C00000"/>
                </a:solidFill>
                <a:latin typeface="Arial" panose="020B0604020202020204" pitchFamily="34" charset="0"/>
                <a:cs typeface="Arial" panose="020B0604020202020204" pitchFamily="34" charset="0"/>
              </a:rPr>
              <a:t>Reasoning</a:t>
            </a:r>
            <a:r>
              <a:rPr lang="en-US" sz="2560" dirty="0">
                <a:solidFill>
                  <a:srgbClr val="C00000"/>
                </a:solidFill>
                <a:latin typeface="Arial" panose="020B0604020202020204" pitchFamily="34" charset="0"/>
                <a:cs typeface="Arial" panose="020B0604020202020204" pitchFamily="34" charset="0"/>
              </a:rPr>
              <a:t> </a:t>
            </a:r>
            <a:r>
              <a:rPr lang="en-US" sz="2560" dirty="0">
                <a:latin typeface="Arial" panose="020B0604020202020204" pitchFamily="34" charset="0"/>
                <a:cs typeface="Arial" panose="020B0604020202020204" pitchFamily="34" charset="0"/>
              </a:rPr>
              <a:t>In each diagram, </a:t>
            </a:r>
            <a:r>
              <a:rPr lang="en-US" sz="2560" dirty="0" smtClean="0">
                <a:latin typeface="Arial" panose="020B0604020202020204" pitchFamily="34" charset="0"/>
                <a:cs typeface="Arial" panose="020B0604020202020204" pitchFamily="34" charset="0"/>
              </a:rPr>
              <a:t>0O </a:t>
            </a:r>
            <a:r>
              <a:rPr lang="en-US" sz="2560" dirty="0">
                <a:latin typeface="Arial" panose="020B0604020202020204" pitchFamily="34" charset="0"/>
                <a:cs typeface="Arial" panose="020B0604020202020204" pitchFamily="34" charset="0"/>
              </a:rPr>
              <a:t>is the centre of the circle</a:t>
            </a:r>
            <a:r>
              <a:rPr lang="en-US" sz="2560" dirty="0" smtClean="0">
                <a:latin typeface="Arial" panose="020B0604020202020204" pitchFamily="34" charset="0"/>
                <a:cs typeface="Arial" panose="020B0604020202020204" pitchFamily="34" charset="0"/>
              </a:rPr>
              <a:t>.</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
            </a:r>
            <a:br>
              <a:rPr lang="en-US" sz="2560" dirty="0" smtClean="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560" dirty="0">
                <a:latin typeface="Arial" panose="020B0604020202020204" pitchFamily="34" charset="0"/>
                <a:cs typeface="Arial" panose="020B0604020202020204" pitchFamily="34" charset="0"/>
              </a:rPr>
              <a:t>Work out the size of each angle marked with a letter. Give reasons for each step in your working.</a:t>
            </a:r>
            <a:endParaRPr lang="en-US" sz="256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a:t>16.5 – Applying Circle Theorems</a:t>
            </a:r>
            <a:endParaRPr lang="en-GB" sz="3600" b="1" dirty="0" smtClean="0"/>
          </a:p>
        </p:txBody>
      </p:sp>
      <p:sp>
        <p:nvSpPr>
          <p:cNvPr id="11" name="Flowchart: Delay 10"/>
          <p:cNvSpPr/>
          <p:nvPr/>
        </p:nvSpPr>
        <p:spPr>
          <a:xfrm flipH="1">
            <a:off x="5215018" y="1196752"/>
            <a:ext cx="365093" cy="1620177"/>
          </a:xfrm>
          <a:prstGeom prst="flowChartDelay">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smtClean="0">
                <a:latin typeface="Arial" panose="020B0604020202020204" pitchFamily="34" charset="0"/>
                <a:cs typeface="Arial" panose="020B0604020202020204" pitchFamily="34" charset="0"/>
              </a:rPr>
              <a:t>Warm Up</a:t>
            </a: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2808352"/>
            <a:ext cx="548640" cy="548640"/>
          </a:xfrm>
          <a:prstGeom prst="rect">
            <a:avLst/>
          </a:prstGeom>
        </p:spPr>
      </p:pic>
      <p:pic>
        <p:nvPicPr>
          <p:cNvPr id="2" name="Picture 1"/>
          <p:cNvPicPr>
            <a:picLocks noChangeAspect="1"/>
          </p:cNvPicPr>
          <p:nvPr/>
        </p:nvPicPr>
        <p:blipFill rotWithShape="1">
          <a:blip r:embed="rId5"/>
          <a:srcRect l="14563" t="57003" r="69082" b="18360"/>
          <a:stretch/>
        </p:blipFill>
        <p:spPr>
          <a:xfrm>
            <a:off x="251520" y="3645024"/>
            <a:ext cx="1766765" cy="1496328"/>
          </a:xfrm>
          <a:prstGeom prst="rect">
            <a:avLst/>
          </a:prstGeom>
        </p:spPr>
      </p:pic>
      <p:pic>
        <p:nvPicPr>
          <p:cNvPr id="9" name="Picture 8"/>
          <p:cNvPicPr>
            <a:picLocks noChangeAspect="1"/>
          </p:cNvPicPr>
          <p:nvPr/>
        </p:nvPicPr>
        <p:blipFill rotWithShape="1">
          <a:blip r:embed="rId5"/>
          <a:srcRect l="58388" t="57003" r="24800" b="16384"/>
          <a:stretch/>
        </p:blipFill>
        <p:spPr>
          <a:xfrm>
            <a:off x="3851920" y="3645024"/>
            <a:ext cx="1681298" cy="1496328"/>
          </a:xfrm>
          <a:prstGeom prst="rect">
            <a:avLst/>
          </a:prstGeom>
        </p:spPr>
      </p:pic>
      <p:pic>
        <p:nvPicPr>
          <p:cNvPr id="12" name="Picture 11"/>
          <p:cNvPicPr>
            <a:picLocks noChangeAspect="1"/>
          </p:cNvPicPr>
          <p:nvPr/>
        </p:nvPicPr>
        <p:blipFill rotWithShape="1">
          <a:blip r:embed="rId5"/>
          <a:srcRect l="37034" t="57003" r="45641" b="16384"/>
          <a:stretch/>
        </p:blipFill>
        <p:spPr>
          <a:xfrm>
            <a:off x="2051720" y="3645024"/>
            <a:ext cx="1732590" cy="1496328"/>
          </a:xfrm>
          <a:prstGeom prst="rect">
            <a:avLst/>
          </a:prstGeom>
        </p:spPr>
      </p:pic>
    </p:spTree>
    <p:extLst>
      <p:ext uri="{BB962C8B-B14F-4D97-AF65-F5344CB8AC3E}">
        <p14:creationId xmlns:p14="http://schemas.microsoft.com/office/powerpoint/2010/main" val="2090747536"/>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513</a:t>
            </a:r>
            <a:endParaRPr lang="en-GB" sz="1400" b="1" dirty="0">
              <a:latin typeface="Calibri" panose="020F0502020204030204" pitchFamily="34" charset="0"/>
            </a:endParaRPr>
          </a:p>
        </p:txBody>
      </p:sp>
      <p:sp>
        <p:nvSpPr>
          <p:cNvPr id="3" name="Rectangle 2"/>
          <p:cNvSpPr/>
          <p:nvPr/>
        </p:nvSpPr>
        <p:spPr>
          <a:xfrm>
            <a:off x="255450" y="1252615"/>
            <a:ext cx="8565022" cy="3785652"/>
          </a:xfrm>
          <a:prstGeom prst="rect">
            <a:avLst/>
          </a:prstGeom>
        </p:spPr>
        <p:txBody>
          <a:bodyPr wrap="square">
            <a:spAutoFit/>
          </a:bodyPr>
          <a:lstStyle/>
          <a:p>
            <a:pPr marL="457200" indent="-457200">
              <a:buClr>
                <a:srgbClr val="C00000"/>
              </a:buClr>
              <a:buFont typeface="+mj-lt"/>
              <a:buAutoNum type="arabicPeriod" startAt="5"/>
              <a:tabLst>
                <a:tab pos="800100" algn="l"/>
              </a:tabLst>
            </a:pPr>
            <a:r>
              <a:rPr lang="en-US" sz="2400" b="1" dirty="0">
                <a:solidFill>
                  <a:srgbClr val="C00000"/>
                </a:solidFill>
                <a:latin typeface="Arial" panose="020B0604020202020204" pitchFamily="34" charset="0"/>
                <a:cs typeface="Arial" panose="020B0604020202020204" pitchFamily="34" charset="0"/>
              </a:rPr>
              <a:t>Reasoning</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 each diagram, AT is a tangent to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circle</a:t>
            </a:r>
            <a:r>
              <a:rPr lang="en-US" sz="2400" dirty="0">
                <a:latin typeface="Arial" panose="020B0604020202020204" pitchFamily="34" charset="0"/>
                <a:cs typeface="Arial" panose="020B0604020202020204" pitchFamily="34" charset="0"/>
              </a:rPr>
              <a:t>.</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Work out the size of each angle marked with a letter. Give reasons for each step in your working. </a:t>
            </a:r>
            <a:r>
              <a:rPr lang="en-US" sz="2400" b="1" dirty="0">
                <a:solidFill>
                  <a:srgbClr val="C00000"/>
                </a:solidFill>
                <a:latin typeface="Arial" panose="020B0604020202020204" pitchFamily="34" charset="0"/>
                <a:cs typeface="Arial" panose="020B0604020202020204" pitchFamily="34" charset="0"/>
              </a:rPr>
              <a:t>Discussion</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there more than one way to get the answers?</a:t>
            </a:r>
            <a:endParaRPr lang="en-US" sz="24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a:t>16.5 – Applying Circle Theorems</a:t>
            </a:r>
            <a:endParaRPr lang="en-GB" sz="36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49158" y="1196752"/>
            <a:ext cx="643322" cy="629781"/>
          </a:xfrm>
          <a:prstGeom prst="rect">
            <a:avLst/>
          </a:prstGeom>
        </p:spPr>
      </p:pic>
      <p:pic>
        <p:nvPicPr>
          <p:cNvPr id="4" name="Picture 3"/>
          <p:cNvPicPr>
            <a:picLocks noChangeAspect="1"/>
          </p:cNvPicPr>
          <p:nvPr/>
        </p:nvPicPr>
        <p:blipFill rotWithShape="1">
          <a:blip r:embed="rId5"/>
          <a:srcRect l="14563" t="33192" r="25587" b="41596"/>
          <a:stretch/>
        </p:blipFill>
        <p:spPr>
          <a:xfrm>
            <a:off x="1097982" y="2060848"/>
            <a:ext cx="6879959" cy="1629465"/>
          </a:xfrm>
          <a:prstGeom prst="rect">
            <a:avLst/>
          </a:prstGeom>
        </p:spPr>
      </p:pic>
      <p:sp>
        <p:nvSpPr>
          <p:cNvPr id="14" name="Rectangle 13"/>
          <p:cNvSpPr/>
          <p:nvPr/>
        </p:nvSpPr>
        <p:spPr>
          <a:xfrm>
            <a:off x="255450" y="4941168"/>
            <a:ext cx="8565022" cy="165618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2020837"/>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513</a:t>
            </a:r>
            <a:endParaRPr lang="en-GB" sz="1400" b="1" dirty="0">
              <a:latin typeface="Calibri" panose="020F0502020204030204" pitchFamily="34" charset="0"/>
            </a:endParaRPr>
          </a:p>
        </p:txBody>
      </p:sp>
      <p:sp>
        <p:nvSpPr>
          <p:cNvPr id="3" name="Rectangle 2"/>
          <p:cNvSpPr/>
          <p:nvPr/>
        </p:nvSpPr>
        <p:spPr>
          <a:xfrm>
            <a:off x="255450" y="1252615"/>
            <a:ext cx="8565022" cy="830997"/>
          </a:xfrm>
          <a:prstGeom prst="rect">
            <a:avLst/>
          </a:prstGeom>
        </p:spPr>
        <p:txBody>
          <a:bodyPr wrap="square">
            <a:spAutoFit/>
          </a:bodyPr>
          <a:lstStyle/>
          <a:p>
            <a:pPr marL="457200" indent="-457200">
              <a:buClr>
                <a:srgbClr val="C00000"/>
              </a:buClr>
              <a:buFont typeface="+mj-lt"/>
              <a:buAutoNum type="arabicPeriod" startAt="6"/>
              <a:tabLst>
                <a:tab pos="800100" algn="l"/>
              </a:tabLst>
            </a:pPr>
            <a:r>
              <a:rPr lang="en-US" sz="2400" b="1" dirty="0">
                <a:solidFill>
                  <a:srgbClr val="C00000"/>
                </a:solidFill>
                <a:latin typeface="Arial" panose="020B0604020202020204" pitchFamily="34" charset="0"/>
                <a:cs typeface="Arial" panose="020B0604020202020204" pitchFamily="34" charset="0"/>
              </a:rPr>
              <a:t>Reasoning</a:t>
            </a:r>
            <a:r>
              <a:rPr lang="en-US" sz="2400" dirty="0">
                <a:solidFill>
                  <a:srgbClr val="C00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Work out the size of each angle marked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with </a:t>
            </a:r>
            <a:r>
              <a:rPr lang="en-US" sz="2400" dirty="0">
                <a:latin typeface="Arial" panose="020B0604020202020204" pitchFamily="34" charset="0"/>
                <a:cs typeface="Arial" panose="020B0604020202020204" pitchFamily="34" charset="0"/>
              </a:rPr>
              <a:t>a </a:t>
            </a:r>
            <a:r>
              <a:rPr lang="en-US" sz="2400" dirty="0" smtClean="0">
                <a:latin typeface="Arial" panose="020B0604020202020204" pitchFamily="34" charset="0"/>
                <a:cs typeface="Arial" panose="020B0604020202020204" pitchFamily="34" charset="0"/>
              </a:rPr>
              <a:t>letter. Give </a:t>
            </a:r>
            <a:r>
              <a:rPr lang="en-US" sz="2400" dirty="0">
                <a:latin typeface="Arial" panose="020B0604020202020204" pitchFamily="34" charset="0"/>
                <a:cs typeface="Arial" panose="020B0604020202020204" pitchFamily="34" charset="0"/>
              </a:rPr>
              <a:t>reasons for each step in your working.</a:t>
            </a:r>
            <a:endParaRPr lang="en-US" sz="24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a:t>16.5 – Applying Circle Theorems</a:t>
            </a:r>
            <a:endParaRPr lang="en-GB" sz="36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79623" y="1202683"/>
            <a:ext cx="582392" cy="570133"/>
          </a:xfrm>
          <a:prstGeom prst="rect">
            <a:avLst/>
          </a:prstGeom>
        </p:spPr>
      </p:pic>
      <p:sp>
        <p:nvSpPr>
          <p:cNvPr id="14" name="Rectangle 13"/>
          <p:cNvSpPr/>
          <p:nvPr/>
        </p:nvSpPr>
        <p:spPr>
          <a:xfrm>
            <a:off x="251520" y="4293096"/>
            <a:ext cx="8565022" cy="223224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l="14563" t="48599" r="22438" b="24788"/>
          <a:stretch/>
        </p:blipFill>
        <p:spPr>
          <a:xfrm>
            <a:off x="249558" y="2132856"/>
            <a:ext cx="8576804" cy="2036993"/>
          </a:xfrm>
          <a:prstGeom prst="rect">
            <a:avLst/>
          </a:prstGeom>
        </p:spPr>
      </p:pic>
    </p:spTree>
    <p:extLst>
      <p:ext uri="{BB962C8B-B14F-4D97-AF65-F5344CB8AC3E}">
        <p14:creationId xmlns:p14="http://schemas.microsoft.com/office/powerpoint/2010/main" val="1763218328"/>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513</a:t>
            </a:r>
            <a:endParaRPr lang="en-GB" sz="1400" b="1" dirty="0">
              <a:latin typeface="Calibri" panose="020F0502020204030204" pitchFamily="34" charset="0"/>
            </a:endParaRPr>
          </a:p>
        </p:txBody>
      </p:sp>
      <p:sp>
        <p:nvSpPr>
          <p:cNvPr id="3" name="Rectangle 2"/>
          <p:cNvSpPr/>
          <p:nvPr/>
        </p:nvSpPr>
        <p:spPr>
          <a:xfrm>
            <a:off x="255450" y="1252615"/>
            <a:ext cx="8565022" cy="3046988"/>
          </a:xfrm>
          <a:prstGeom prst="rect">
            <a:avLst/>
          </a:prstGeom>
        </p:spPr>
        <p:txBody>
          <a:bodyPr wrap="square">
            <a:spAutoFit/>
          </a:bodyPr>
          <a:lstStyle/>
          <a:p>
            <a:pPr marL="457200" indent="-457200">
              <a:buClr>
                <a:srgbClr val="C00000"/>
              </a:buClr>
              <a:buFont typeface="+mj-lt"/>
              <a:buAutoNum type="arabicPeriod" startAt="7"/>
              <a:tabLst>
                <a:tab pos="800100" algn="l"/>
              </a:tabLst>
            </a:pPr>
            <a:r>
              <a:rPr lang="en-US" sz="2400" b="1" dirty="0">
                <a:solidFill>
                  <a:srgbClr val="C00000"/>
                </a:solidFill>
                <a:latin typeface="Arial" panose="020B0604020202020204" pitchFamily="34" charset="0"/>
                <a:cs typeface="Arial" panose="020B0604020202020204" pitchFamily="34" charset="0"/>
              </a:rPr>
              <a:t>Reasoning</a:t>
            </a:r>
            <a:r>
              <a:rPr lang="en-US" sz="2400" dirty="0">
                <a:solidFill>
                  <a:srgbClr val="C000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O </a:t>
            </a:r>
            <a:r>
              <a:rPr lang="en-US" sz="2400" dirty="0">
                <a:latin typeface="Arial" panose="020B0604020202020204" pitchFamily="34" charset="0"/>
                <a:cs typeface="Arial" panose="020B0604020202020204" pitchFamily="34" charset="0"/>
              </a:rPr>
              <a:t>is the centre of the circle. DAT and BT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are </a:t>
            </a:r>
            <a:r>
              <a:rPr lang="en-US" sz="2400" dirty="0">
                <a:latin typeface="Arial" panose="020B0604020202020204" pitchFamily="34" charset="0"/>
                <a:cs typeface="Arial" panose="020B0604020202020204" pitchFamily="34" charset="0"/>
              </a:rPr>
              <a:t>tangents to the circle. Angle CAD = 50° and angle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ATB </a:t>
            </a:r>
            <a:r>
              <a:rPr lang="en-US" sz="2400" dirty="0">
                <a:latin typeface="Arial" panose="020B0604020202020204" pitchFamily="34" charset="0"/>
                <a:cs typeface="Arial" panose="020B0604020202020204" pitchFamily="34" charset="0"/>
              </a:rPr>
              <a:t>= 48</a:t>
            </a:r>
            <a:r>
              <a:rPr lang="en-US" sz="2400" dirty="0" smtClean="0">
                <a:latin typeface="Arial" panose="020B0604020202020204" pitchFamily="34" charset="0"/>
                <a:cs typeface="Arial" panose="020B0604020202020204" pitchFamily="34" charset="0"/>
              </a:rPr>
              <a:t>°. Work </a:t>
            </a:r>
            <a:r>
              <a:rPr lang="en-US" sz="2400" dirty="0">
                <a:latin typeface="Arial" panose="020B0604020202020204" pitchFamily="34" charset="0"/>
                <a:cs typeface="Arial" panose="020B0604020202020204" pitchFamily="34" charset="0"/>
              </a:rPr>
              <a:t>out the size of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CAO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angle AOB</a:t>
            </a:r>
          </a:p>
          <a:p>
            <a:pPr marL="914400" lvl="1" indent="-457200">
              <a:buClr>
                <a:srgbClr val="C00000"/>
              </a:buClr>
              <a:buFont typeface="+mj-lt"/>
              <a:buAutoNum type="alphaLcPeriod"/>
              <a:tabLst>
                <a:tab pos="800100" algn="l"/>
              </a:tabLst>
            </a:pP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AOC </a:t>
            </a:r>
            <a:r>
              <a:rPr lang="en-US" sz="2400" dirty="0" smtClean="0">
                <a:latin typeface="Arial" panose="020B0604020202020204" pitchFamily="34" charset="0"/>
                <a:cs typeface="Arial" panose="020B0604020202020204" pitchFamily="34" charset="0"/>
              </a:rPr>
              <a:t>	</a:t>
            </a:r>
            <a:r>
              <a:rPr lang="en-US" sz="2400" dirty="0" smtClean="0">
                <a:solidFill>
                  <a:srgbClr val="C00000"/>
                </a:solidFill>
                <a:latin typeface="Arial" panose="020B0604020202020204" pitchFamily="34" charset="0"/>
                <a:cs typeface="Arial" panose="020B0604020202020204" pitchFamily="34" charset="0"/>
              </a:rPr>
              <a:t>d.</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angle COB</a:t>
            </a:r>
          </a:p>
          <a:p>
            <a:pPr marL="914400" lvl="1" indent="-457200">
              <a:buClr>
                <a:srgbClr val="C00000"/>
              </a:buClr>
              <a:buFont typeface="+mj-lt"/>
              <a:buAutoNum type="alphaLcPeriod"/>
              <a:tabLst>
                <a:tab pos="800100" algn="l"/>
              </a:tabLst>
            </a:pPr>
            <a:r>
              <a:rPr lang="en-US" sz="2400" dirty="0" smtClean="0">
                <a:latin typeface="Arial" panose="020B0604020202020204" pitchFamily="34" charset="0"/>
                <a:cs typeface="Arial" panose="020B0604020202020204" pitchFamily="34" charset="0"/>
              </a:rPr>
              <a:t>angle </a:t>
            </a:r>
            <a:r>
              <a:rPr lang="en-US" sz="2400" dirty="0">
                <a:latin typeface="Arial" panose="020B0604020202020204" pitchFamily="34" charset="0"/>
                <a:cs typeface="Arial" panose="020B0604020202020204" pitchFamily="34" charset="0"/>
              </a:rPr>
              <a:t>CBO.</a:t>
            </a:r>
          </a:p>
          <a:p>
            <a:pPr marL="914400" lvl="1" indent="-457200">
              <a:buClr>
                <a:srgbClr val="C00000"/>
              </a:buClr>
              <a:buFont typeface="+mj-lt"/>
              <a:buAutoNum type="alphaLcPeriod"/>
              <a:tabLst>
                <a:tab pos="800100" algn="l"/>
              </a:tabLst>
            </a:pPr>
            <a:r>
              <a:rPr lang="en-US" sz="2400" dirty="0">
                <a:latin typeface="Arial" panose="020B0604020202020204" pitchFamily="34" charset="0"/>
                <a:cs typeface="Arial" panose="020B0604020202020204" pitchFamily="34" charset="0"/>
              </a:rPr>
              <a:t>Give reasons for each step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your working.</a:t>
            </a:r>
            <a:endParaRPr lang="en-US" sz="24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a:t>16.5 – Applying Circle Theorems</a:t>
            </a:r>
            <a:endParaRPr lang="en-GB" sz="36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79623" y="1202683"/>
            <a:ext cx="582392" cy="570133"/>
          </a:xfrm>
          <a:prstGeom prst="rect">
            <a:avLst/>
          </a:prstGeom>
        </p:spPr>
      </p:pic>
      <p:sp>
        <p:nvSpPr>
          <p:cNvPr id="14" name="Rectangle 13"/>
          <p:cNvSpPr/>
          <p:nvPr/>
        </p:nvSpPr>
        <p:spPr>
          <a:xfrm>
            <a:off x="251520" y="4293096"/>
            <a:ext cx="8565022" cy="223224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a:srcRect l="47637" t="37394" r="28738" b="31791"/>
          <a:stretch/>
        </p:blipFill>
        <p:spPr>
          <a:xfrm>
            <a:off x="5580112" y="2081470"/>
            <a:ext cx="3199709" cy="2135232"/>
          </a:xfrm>
          <a:prstGeom prst="rect">
            <a:avLst/>
          </a:prstGeom>
        </p:spPr>
      </p:pic>
    </p:spTree>
    <p:extLst>
      <p:ext uri="{BB962C8B-B14F-4D97-AF65-F5344CB8AC3E}">
        <p14:creationId xmlns:p14="http://schemas.microsoft.com/office/powerpoint/2010/main" val="2380812238"/>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513</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a:t>16.5 – Applying Circle Theorems</a:t>
            </a:r>
            <a:endParaRPr lang="en-GB" sz="3600" b="1" dirty="0" smtClean="0"/>
          </a:p>
        </p:txBody>
      </p:sp>
      <p:pic>
        <p:nvPicPr>
          <p:cNvPr id="13" name="Pictur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21231" y="1268760"/>
            <a:ext cx="527233" cy="516133"/>
          </a:xfrm>
          <a:prstGeom prst="rect">
            <a:avLst/>
          </a:prstGeom>
        </p:spPr>
      </p:pic>
      <p:grpSp>
        <p:nvGrpSpPr>
          <p:cNvPr id="8" name="Group 7"/>
          <p:cNvGrpSpPr/>
          <p:nvPr/>
        </p:nvGrpSpPr>
        <p:grpSpPr>
          <a:xfrm>
            <a:off x="288096" y="1268760"/>
            <a:ext cx="5173611" cy="5275834"/>
            <a:chOff x="3465597" y="1089031"/>
            <a:chExt cx="5309150" cy="5275834"/>
          </a:xfrm>
        </p:grpSpPr>
        <p:sp>
          <p:nvSpPr>
            <p:cNvPr id="9" name="Round Diagonal Corner Rectangle 8"/>
            <p:cNvSpPr/>
            <p:nvPr/>
          </p:nvSpPr>
          <p:spPr>
            <a:xfrm>
              <a:off x="3465597" y="1089031"/>
              <a:ext cx="5309150" cy="5275834"/>
            </a:xfrm>
            <a:prstGeom prst="round2DiagRect">
              <a:avLst>
                <a:gd name="adj1" fmla="val 0"/>
                <a:gd name="adj2" fmla="val 10084"/>
              </a:avLst>
            </a:prstGeom>
            <a:solidFill>
              <a:srgbClr val="FFF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2031325"/>
            </a:xfrm>
            <a:prstGeom prst="rect">
              <a:avLst/>
            </a:prstGeom>
          </p:spPr>
          <p:txBody>
            <a:bodyPr wrap="square">
              <a:spAutoFit/>
            </a:bodyPr>
            <a:lstStyle/>
            <a:p>
              <a:pPr>
                <a:spcAft>
                  <a:spcPts val="0"/>
                </a:spcAft>
                <a:tabLst>
                  <a:tab pos="4972050" algn="r"/>
                </a:tabLst>
              </a:pPr>
              <a:r>
                <a:rPr lang="en-US" sz="2100" i="1" dirty="0"/>
                <a:t>B</a:t>
              </a:r>
              <a:r>
                <a:rPr lang="en-US" sz="2100" dirty="0"/>
                <a:t>, </a:t>
              </a:r>
              <a:r>
                <a:rPr lang="en-US" sz="2100" i="1" dirty="0"/>
                <a:t>C</a:t>
              </a:r>
              <a:r>
                <a:rPr lang="en-US" sz="2100" dirty="0"/>
                <a:t> and </a:t>
              </a:r>
              <a:r>
                <a:rPr lang="en-US" sz="2100" i="1" dirty="0"/>
                <a:t>D</a:t>
              </a:r>
              <a:r>
                <a:rPr lang="en-US" sz="2100" dirty="0"/>
                <a:t> are points on the circumference of a circle, centre O.</a:t>
              </a:r>
            </a:p>
            <a:p>
              <a:pPr>
                <a:spcAft>
                  <a:spcPts val="0"/>
                </a:spcAft>
                <a:tabLst>
                  <a:tab pos="4972050" algn="r"/>
                </a:tabLst>
              </a:pPr>
              <a:r>
                <a:rPr lang="en-US" sz="2100" i="1" dirty="0"/>
                <a:t>ABE</a:t>
              </a:r>
              <a:r>
                <a:rPr lang="en-US" sz="2100" dirty="0"/>
                <a:t> and </a:t>
              </a:r>
              <a:r>
                <a:rPr lang="en-US" sz="2100" i="1" dirty="0"/>
                <a:t>ADF</a:t>
              </a:r>
              <a:r>
                <a:rPr lang="en-US" sz="2100" dirty="0"/>
                <a:t> are tangents to the circle. Angle </a:t>
              </a:r>
              <a:r>
                <a:rPr lang="en-US" sz="2100" i="1" dirty="0"/>
                <a:t>DAB</a:t>
              </a:r>
              <a:r>
                <a:rPr lang="en-US" sz="2100" dirty="0"/>
                <a:t> = 40°</a:t>
              </a:r>
            </a:p>
            <a:p>
              <a:pPr>
                <a:spcAft>
                  <a:spcPts val="0"/>
                </a:spcAft>
                <a:tabLst>
                  <a:tab pos="4972050" algn="r"/>
                </a:tabLst>
              </a:pPr>
              <a:r>
                <a:rPr lang="en-US" sz="2100" dirty="0"/>
                <a:t>Angle </a:t>
              </a:r>
              <a:r>
                <a:rPr lang="en-US" sz="2100" i="1" dirty="0"/>
                <a:t>CBE</a:t>
              </a:r>
              <a:r>
                <a:rPr lang="en-US" sz="2100" dirty="0"/>
                <a:t> = 75°</a:t>
              </a:r>
            </a:p>
            <a:p>
              <a:pPr>
                <a:spcAft>
                  <a:spcPts val="0"/>
                </a:spcAft>
                <a:tabLst>
                  <a:tab pos="4972050" algn="r"/>
                </a:tabLst>
              </a:pPr>
              <a:r>
                <a:rPr lang="en-US" sz="2100" dirty="0"/>
                <a:t>Work out the size of angle </a:t>
              </a:r>
              <a:r>
                <a:rPr lang="en-US" sz="2100" i="1" dirty="0"/>
                <a:t>ODC</a:t>
              </a:r>
              <a:r>
                <a:rPr lang="en-US" sz="2100" dirty="0"/>
                <a:t>.</a:t>
              </a:r>
              <a:endParaRPr lang="en-US" sz="2100" b="1" dirty="0"/>
            </a:p>
          </p:txBody>
        </p:sp>
      </p:grpSp>
      <p:pic>
        <p:nvPicPr>
          <p:cNvPr id="2" name="Picture 1"/>
          <p:cNvPicPr>
            <a:picLocks noChangeAspect="1"/>
          </p:cNvPicPr>
          <p:nvPr/>
        </p:nvPicPr>
        <p:blipFill rotWithShape="1">
          <a:blip r:embed="rId5"/>
          <a:srcRect l="56300" t="27195" r="9838" b="40196"/>
          <a:stretch/>
        </p:blipFill>
        <p:spPr>
          <a:xfrm>
            <a:off x="661390" y="3933056"/>
            <a:ext cx="4702698" cy="2546139"/>
          </a:xfrm>
          <a:prstGeom prst="rect">
            <a:avLst/>
          </a:prstGeom>
        </p:spPr>
      </p:pic>
      <p:sp>
        <p:nvSpPr>
          <p:cNvPr id="6" name="Rectangle 5"/>
          <p:cNvSpPr/>
          <p:nvPr/>
        </p:nvSpPr>
        <p:spPr>
          <a:xfrm>
            <a:off x="661390" y="3933056"/>
            <a:ext cx="23820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flipH="1">
            <a:off x="5580112" y="5301208"/>
            <a:ext cx="3181199" cy="1271971"/>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hint</a:t>
            </a:r>
          </a:p>
          <a:p>
            <a:r>
              <a:rPr lang="en-US" sz="2000" dirty="0">
                <a:solidFill>
                  <a:schemeClr val="tx1"/>
                </a:solidFill>
                <a:latin typeface="Arial" panose="020B0604020202020204" pitchFamily="34" charset="0"/>
                <a:cs typeface="Arial" panose="020B0604020202020204" pitchFamily="34" charset="0"/>
              </a:rPr>
              <a:t>Remember that reasons are always words and not calculations.</a:t>
            </a:r>
          </a:p>
        </p:txBody>
      </p:sp>
    </p:spTree>
    <p:extLst>
      <p:ext uri="{BB962C8B-B14F-4D97-AF65-F5344CB8AC3E}">
        <p14:creationId xmlns:p14="http://schemas.microsoft.com/office/powerpoint/2010/main" val="2010644953"/>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514</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a:t>16.5 – Applying Circle Theorems</a:t>
            </a:r>
            <a:endParaRPr lang="en-GB" sz="3600" b="1" dirty="0" smtClean="0"/>
          </a:p>
        </p:txBody>
      </p:sp>
      <p:grpSp>
        <p:nvGrpSpPr>
          <p:cNvPr id="14" name="Group 13"/>
          <p:cNvGrpSpPr/>
          <p:nvPr/>
        </p:nvGrpSpPr>
        <p:grpSpPr>
          <a:xfrm>
            <a:off x="165680" y="1124744"/>
            <a:ext cx="8712968" cy="5527334"/>
            <a:chOff x="3483872" y="1017023"/>
            <a:chExt cx="5264592" cy="5527334"/>
          </a:xfrm>
        </p:grpSpPr>
        <p:sp>
          <p:nvSpPr>
            <p:cNvPr id="16" name="Round Diagonal Corner Rectangle 15"/>
            <p:cNvSpPr/>
            <p:nvPr/>
          </p:nvSpPr>
          <p:spPr>
            <a:xfrm>
              <a:off x="3491880" y="1017023"/>
              <a:ext cx="5256584" cy="5527334"/>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2377440" rtlCol="0" anchor="ctr"/>
            <a:lstStyle/>
            <a:p>
              <a:pPr algn="ctr"/>
              <a:endParaRPr lang="en-US"/>
            </a:p>
          </p:txBody>
        </p:sp>
        <p:sp>
          <p:nvSpPr>
            <p:cNvPr id="17" name="Round Diagonal Corner Rectangle 16"/>
            <p:cNvSpPr/>
            <p:nvPr/>
          </p:nvSpPr>
          <p:spPr>
            <a:xfrm>
              <a:off x="3483872" y="1017023"/>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2</a:t>
              </a:r>
              <a:endParaRPr lang="en-US" sz="2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3558865" y="1521078"/>
                  <a:ext cx="3109524" cy="4877554"/>
                </a:xfrm>
                <a:prstGeom prst="rect">
                  <a:avLst/>
                </a:prstGeom>
              </p:spPr>
              <p:txBody>
                <a:bodyPr wrap="square">
                  <a:spAutoFit/>
                </a:bodyPr>
                <a:lstStyle/>
                <a:p>
                  <a:pPr>
                    <a:spcAft>
                      <a:spcPts val="0"/>
                    </a:spcAft>
                    <a:tabLst>
                      <a:tab pos="3324225" algn="l"/>
                      <a:tab pos="4972050" algn="r"/>
                    </a:tabLst>
                  </a:pPr>
                  <a:r>
                    <a:rPr lang="en-US" sz="2300" dirty="0" smtClean="0"/>
                    <a:t>Find the equation of the tangent to the circle </a:t>
                  </a:r>
                  <a:r>
                    <a:rPr lang="en-US" sz="2300" i="1" dirty="0" smtClean="0"/>
                    <a:t>x</a:t>
                  </a:r>
                  <a:r>
                    <a:rPr lang="en-US" sz="2300" baseline="30000" dirty="0" smtClean="0"/>
                    <a:t>2 </a:t>
                  </a:r>
                  <a:r>
                    <a:rPr lang="en-US" sz="2300" dirty="0" smtClean="0"/>
                    <a:t>+ </a:t>
                  </a:r>
                  <a:r>
                    <a:rPr lang="en-US" sz="2300" i="1" dirty="0" smtClean="0"/>
                    <a:t>y</a:t>
                  </a:r>
                  <a:r>
                    <a:rPr lang="en-US" sz="2300" baseline="30000" dirty="0" smtClean="0"/>
                    <a:t>2</a:t>
                  </a:r>
                  <a:r>
                    <a:rPr lang="en-US" sz="2300" dirty="0" smtClean="0"/>
                    <a:t> = 25 at the point A (3, -4)</a:t>
                  </a:r>
                  <a:endParaRPr lang="en-US" sz="2300" dirty="0"/>
                </a:p>
                <a:p>
                  <a:pPr>
                    <a:spcAft>
                      <a:spcPts val="0"/>
                    </a:spcAft>
                    <a:tabLst>
                      <a:tab pos="3324225" algn="l"/>
                      <a:tab pos="4972050" algn="r"/>
                    </a:tabLst>
                  </a:pPr>
                  <a:endParaRPr lang="en-US" sz="2000" dirty="0" smtClean="0"/>
                </a:p>
                <a:p>
                  <a:pPr>
                    <a:spcAft>
                      <a:spcPts val="0"/>
                    </a:spcAft>
                    <a:tabLst>
                      <a:tab pos="3324225" algn="l"/>
                      <a:tab pos="4972050" algn="r"/>
                    </a:tabLst>
                  </a:pPr>
                  <a:r>
                    <a:rPr lang="en-US" sz="2300" dirty="0" smtClean="0">
                      <a:solidFill>
                        <a:srgbClr val="7030A0"/>
                      </a:solidFill>
                      <a:latin typeface="Comic Sans MS" panose="030F0702030302020204" pitchFamily="66" charset="0"/>
                    </a:rPr>
                    <a:t>Gradient of the line OA = </a:t>
                  </a:r>
                  <a14:m>
                    <m:oMath xmlns:m="http://schemas.openxmlformats.org/officeDocument/2006/math">
                      <m:f>
                        <m:fPr>
                          <m:ctrlPr>
                            <a:rPr lang="en-US" sz="2400" i="1" smtClean="0">
                              <a:solidFill>
                                <a:srgbClr val="7030A0"/>
                              </a:solidFill>
                              <a:latin typeface="Cambria Math" panose="02040503050406030204" pitchFamily="18" charset="0"/>
                              <a:cs typeface="Arial" panose="020B0604020202020204" pitchFamily="34" charset="0"/>
                            </a:rPr>
                          </m:ctrlPr>
                        </m:fPr>
                        <m:num>
                          <m:r>
                            <a:rPr lang="en-US" sz="2400" b="0" i="0" smtClean="0">
                              <a:solidFill>
                                <a:srgbClr val="7030A0"/>
                              </a:solidFill>
                              <a:latin typeface="Cambria Math" panose="02040503050406030204" pitchFamily="18" charset="0"/>
                              <a:cs typeface="Arial" panose="020B0604020202020204" pitchFamily="34" charset="0"/>
                            </a:rPr>
                            <m:t>−4</m:t>
                          </m:r>
                        </m:num>
                        <m:den>
                          <m:r>
                            <a:rPr lang="en-US" sz="2400" b="0" i="0" smtClean="0">
                              <a:solidFill>
                                <a:srgbClr val="7030A0"/>
                              </a:solidFill>
                              <a:latin typeface="Cambria Math" panose="02040503050406030204" pitchFamily="18" charset="0"/>
                              <a:cs typeface="Arial" panose="020B0604020202020204" pitchFamily="34" charset="0"/>
                            </a:rPr>
                            <m:t>3</m:t>
                          </m:r>
                        </m:den>
                      </m:f>
                    </m:oMath>
                  </a14:m>
                  <a:endParaRPr lang="en-US" sz="2300" dirty="0" smtClean="0">
                    <a:solidFill>
                      <a:srgbClr val="7030A0"/>
                    </a:solidFill>
                    <a:latin typeface="Comic Sans MS" panose="030F0702030302020204" pitchFamily="66" charset="0"/>
                  </a:endParaRPr>
                </a:p>
                <a:p>
                  <a:pPr>
                    <a:spcAft>
                      <a:spcPts val="0"/>
                    </a:spcAft>
                    <a:tabLst>
                      <a:tab pos="3324225" algn="l"/>
                      <a:tab pos="4972050" algn="r"/>
                    </a:tabLst>
                  </a:pPr>
                  <a:r>
                    <a:rPr lang="en-US" sz="2300" dirty="0" smtClean="0">
                      <a:solidFill>
                        <a:srgbClr val="7030A0"/>
                      </a:solidFill>
                      <a:latin typeface="Comic Sans MS" panose="030F0702030302020204" pitchFamily="66" charset="0"/>
                    </a:rPr>
                    <a:t>Gradient of the line AT 	= </a:t>
                  </a:r>
                  <a14:m>
                    <m:oMath xmlns:m="http://schemas.openxmlformats.org/officeDocument/2006/math">
                      <m:f>
                        <m:fPr>
                          <m:ctrlPr>
                            <a:rPr lang="en-US" sz="2000" i="1">
                              <a:solidFill>
                                <a:srgbClr val="7030A0"/>
                              </a:solidFill>
                              <a:latin typeface="Cambria Math" panose="02040503050406030204" pitchFamily="18" charset="0"/>
                              <a:cs typeface="Arial" panose="020B0604020202020204" pitchFamily="34" charset="0"/>
                            </a:rPr>
                          </m:ctrlPr>
                        </m:fPr>
                        <m:num>
                          <m:r>
                            <a:rPr lang="en-US" sz="2000">
                              <a:solidFill>
                                <a:srgbClr val="7030A0"/>
                              </a:solidFill>
                              <a:latin typeface="Cambria Math" panose="02040503050406030204" pitchFamily="18" charset="0"/>
                              <a:cs typeface="Arial" panose="020B0604020202020204" pitchFamily="34" charset="0"/>
                            </a:rPr>
                            <m:t>3</m:t>
                          </m:r>
                        </m:num>
                        <m:den>
                          <m:r>
                            <a:rPr lang="en-US" sz="2000">
                              <a:solidFill>
                                <a:srgbClr val="7030A0"/>
                              </a:solidFill>
                              <a:latin typeface="Cambria Math" panose="02040503050406030204" pitchFamily="18" charset="0"/>
                              <a:cs typeface="Arial" panose="020B0604020202020204" pitchFamily="34" charset="0"/>
                            </a:rPr>
                            <m:t>4</m:t>
                          </m:r>
                        </m:den>
                      </m:f>
                    </m:oMath>
                  </a14:m>
                  <a:endParaRPr lang="en-US" sz="2300" dirty="0" smtClean="0">
                    <a:solidFill>
                      <a:srgbClr val="7030A0"/>
                    </a:solidFill>
                    <a:latin typeface="Comic Sans MS" panose="030F0702030302020204" pitchFamily="66" charset="0"/>
                  </a:endParaRPr>
                </a:p>
                <a:p>
                  <a:pPr>
                    <a:spcAft>
                      <a:spcPts val="0"/>
                    </a:spcAft>
                    <a:tabLst>
                      <a:tab pos="3324225" algn="l"/>
                      <a:tab pos="4972050" algn="r"/>
                    </a:tabLst>
                  </a:pPr>
                  <a:r>
                    <a:rPr lang="en-US" sz="2300" dirty="0" smtClean="0">
                      <a:solidFill>
                        <a:srgbClr val="7030A0"/>
                      </a:solidFill>
                      <a:latin typeface="Comic Sans MS" panose="030F0702030302020204" pitchFamily="66" charset="0"/>
                    </a:rPr>
                    <a:t>Equation of the line AY 	= </a:t>
                  </a:r>
                  <a:r>
                    <a:rPr lang="en-US" sz="2300" b="1" i="1" dirty="0" smtClean="0">
                      <a:solidFill>
                        <a:srgbClr val="7030A0"/>
                      </a:solidFill>
                      <a:latin typeface="Comic Sans MS" panose="030F0702030302020204" pitchFamily="66" charset="0"/>
                    </a:rPr>
                    <a:t>y</a:t>
                  </a:r>
                  <a:r>
                    <a:rPr lang="en-US" sz="2300" dirty="0" smtClean="0">
                      <a:solidFill>
                        <a:srgbClr val="7030A0"/>
                      </a:solidFill>
                      <a:latin typeface="Comic Sans MS" panose="030F0702030302020204" pitchFamily="66" charset="0"/>
                    </a:rPr>
                    <a:t> = </a:t>
                  </a:r>
                  <a:r>
                    <a:rPr lang="en-US" sz="2300" b="1" i="1" dirty="0" smtClean="0">
                      <a:solidFill>
                        <a:srgbClr val="7030A0"/>
                      </a:solidFill>
                      <a:latin typeface="Comic Sans MS" panose="030F0702030302020204" pitchFamily="66" charset="0"/>
                    </a:rPr>
                    <a:t>x</a:t>
                  </a:r>
                  <a:r>
                    <a:rPr lang="en-US" sz="2300" dirty="0" smtClean="0">
                      <a:solidFill>
                        <a:srgbClr val="7030A0"/>
                      </a:solidFill>
                      <a:latin typeface="Comic Sans MS" panose="030F0702030302020204" pitchFamily="66" charset="0"/>
                    </a:rPr>
                    <a:t> + c</a:t>
                  </a:r>
                </a:p>
                <a:p>
                  <a:pPr>
                    <a:spcAft>
                      <a:spcPts val="0"/>
                    </a:spcAft>
                    <a:tabLst>
                      <a:tab pos="2971800" algn="l"/>
                      <a:tab pos="3324225" algn="l"/>
                      <a:tab pos="4972050" algn="r"/>
                    </a:tabLst>
                  </a:pPr>
                  <a:r>
                    <a:rPr lang="en-US" sz="2300" dirty="0" smtClean="0">
                      <a:solidFill>
                        <a:srgbClr val="7030A0"/>
                      </a:solidFill>
                      <a:latin typeface="Comic Sans MS" panose="030F0702030302020204" pitchFamily="66" charset="0"/>
                    </a:rPr>
                    <a:t>	-4	= (</a:t>
                  </a:r>
                  <a14:m>
                    <m:oMath xmlns:m="http://schemas.openxmlformats.org/officeDocument/2006/math">
                      <m:f>
                        <m:fPr>
                          <m:ctrlPr>
                            <a:rPr lang="en-US" sz="2000" i="1">
                              <a:solidFill>
                                <a:srgbClr val="7030A0"/>
                              </a:solidFill>
                              <a:latin typeface="Cambria Math" panose="02040503050406030204" pitchFamily="18" charset="0"/>
                              <a:cs typeface="Arial" panose="020B0604020202020204" pitchFamily="34" charset="0"/>
                            </a:rPr>
                          </m:ctrlPr>
                        </m:fPr>
                        <m:num>
                          <m:r>
                            <a:rPr lang="en-US" sz="2000">
                              <a:solidFill>
                                <a:srgbClr val="7030A0"/>
                              </a:solidFill>
                              <a:latin typeface="Cambria Math" panose="02040503050406030204" pitchFamily="18" charset="0"/>
                              <a:cs typeface="Arial" panose="020B0604020202020204" pitchFamily="34" charset="0"/>
                            </a:rPr>
                            <m:t>3</m:t>
                          </m:r>
                        </m:num>
                        <m:den>
                          <m:r>
                            <a:rPr lang="en-US" sz="2000">
                              <a:solidFill>
                                <a:srgbClr val="7030A0"/>
                              </a:solidFill>
                              <a:latin typeface="Cambria Math" panose="02040503050406030204" pitchFamily="18" charset="0"/>
                              <a:cs typeface="Arial" panose="020B0604020202020204" pitchFamily="34" charset="0"/>
                            </a:rPr>
                            <m:t>4</m:t>
                          </m:r>
                        </m:den>
                      </m:f>
                    </m:oMath>
                  </a14:m>
                  <a:r>
                    <a:rPr lang="en-US" sz="2300" dirty="0" smtClean="0">
                      <a:solidFill>
                        <a:srgbClr val="7030A0"/>
                      </a:solidFill>
                      <a:latin typeface="Comic Sans MS" panose="030F0702030302020204" pitchFamily="66" charset="0"/>
                    </a:rPr>
                    <a:t> x 3) + c</a:t>
                  </a:r>
                </a:p>
                <a:p>
                  <a:pPr>
                    <a:spcAft>
                      <a:spcPts val="0"/>
                    </a:spcAft>
                    <a:tabLst>
                      <a:tab pos="2971800" algn="l"/>
                      <a:tab pos="3324225" algn="l"/>
                      <a:tab pos="4972050" algn="r"/>
                    </a:tabLst>
                  </a:pPr>
                  <a:r>
                    <a:rPr lang="en-US" sz="2300" dirty="0">
                      <a:solidFill>
                        <a:srgbClr val="7030A0"/>
                      </a:solidFill>
                      <a:latin typeface="Comic Sans MS" panose="030F0702030302020204" pitchFamily="66" charset="0"/>
                    </a:rPr>
                    <a:t>	</a:t>
                  </a:r>
                  <a:r>
                    <a:rPr lang="en-US" sz="2300" dirty="0" smtClean="0">
                      <a:solidFill>
                        <a:srgbClr val="7030A0"/>
                      </a:solidFill>
                      <a:latin typeface="Comic Sans MS" panose="030F0702030302020204" pitchFamily="66" charset="0"/>
                    </a:rPr>
                    <a:t>c	= -4 – </a:t>
                  </a:r>
                  <a14:m>
                    <m:oMath xmlns:m="http://schemas.openxmlformats.org/officeDocument/2006/math">
                      <m:f>
                        <m:fPr>
                          <m:ctrlPr>
                            <a:rPr lang="en-US" sz="2000" i="1">
                              <a:solidFill>
                                <a:srgbClr val="7030A0"/>
                              </a:solidFill>
                              <a:latin typeface="Cambria Math" panose="02040503050406030204" pitchFamily="18" charset="0"/>
                              <a:cs typeface="Arial" panose="020B0604020202020204" pitchFamily="34" charset="0"/>
                            </a:rPr>
                          </m:ctrlPr>
                        </m:fPr>
                        <m:num>
                          <m:r>
                            <a:rPr lang="en-US" sz="2000" b="0" i="0" smtClean="0">
                              <a:solidFill>
                                <a:srgbClr val="7030A0"/>
                              </a:solidFill>
                              <a:latin typeface="Cambria Math" panose="02040503050406030204" pitchFamily="18" charset="0"/>
                              <a:cs typeface="Arial" panose="020B0604020202020204" pitchFamily="34" charset="0"/>
                            </a:rPr>
                            <m:t>9</m:t>
                          </m:r>
                        </m:num>
                        <m:den>
                          <m:r>
                            <a:rPr lang="en-US" sz="2000">
                              <a:solidFill>
                                <a:srgbClr val="7030A0"/>
                              </a:solidFill>
                              <a:latin typeface="Cambria Math" panose="02040503050406030204" pitchFamily="18" charset="0"/>
                              <a:cs typeface="Arial" panose="020B0604020202020204" pitchFamily="34" charset="0"/>
                            </a:rPr>
                            <m:t>4</m:t>
                          </m:r>
                        </m:den>
                      </m:f>
                    </m:oMath>
                  </a14:m>
                  <a:endParaRPr lang="en-US" sz="2300" dirty="0" smtClean="0">
                    <a:solidFill>
                      <a:srgbClr val="7030A0"/>
                    </a:solidFill>
                    <a:latin typeface="Comic Sans MS" panose="030F0702030302020204" pitchFamily="66" charset="0"/>
                  </a:endParaRPr>
                </a:p>
                <a:p>
                  <a:pPr>
                    <a:spcAft>
                      <a:spcPts val="0"/>
                    </a:spcAft>
                    <a:tabLst>
                      <a:tab pos="2971800" algn="l"/>
                      <a:tab pos="3324225" algn="l"/>
                      <a:tab pos="4972050" algn="r"/>
                    </a:tabLst>
                  </a:pPr>
                  <a:r>
                    <a:rPr lang="en-US" sz="2300" dirty="0">
                      <a:solidFill>
                        <a:srgbClr val="7030A0"/>
                      </a:solidFill>
                      <a:latin typeface="Comic Sans MS" panose="030F0702030302020204" pitchFamily="66" charset="0"/>
                    </a:rPr>
                    <a:t>	</a:t>
                  </a:r>
                  <a:r>
                    <a:rPr lang="en-US" sz="2300" dirty="0" smtClean="0">
                      <a:solidFill>
                        <a:srgbClr val="7030A0"/>
                      </a:solidFill>
                      <a:latin typeface="Comic Sans MS" panose="030F0702030302020204" pitchFamily="66" charset="0"/>
                    </a:rPr>
                    <a:t>	= -</a:t>
                  </a:r>
                  <a14:m>
                    <m:oMath xmlns:m="http://schemas.openxmlformats.org/officeDocument/2006/math">
                      <m:f>
                        <m:fPr>
                          <m:ctrlPr>
                            <a:rPr lang="en-US" sz="2000" i="1">
                              <a:solidFill>
                                <a:srgbClr val="7030A0"/>
                              </a:solidFill>
                              <a:latin typeface="Cambria Math" panose="02040503050406030204" pitchFamily="18" charset="0"/>
                              <a:cs typeface="Arial" panose="020B0604020202020204" pitchFamily="34" charset="0"/>
                            </a:rPr>
                          </m:ctrlPr>
                        </m:fPr>
                        <m:num>
                          <m:r>
                            <a:rPr lang="en-US" sz="2000" b="0" i="0" smtClean="0">
                              <a:solidFill>
                                <a:srgbClr val="7030A0"/>
                              </a:solidFill>
                              <a:latin typeface="Cambria Math" panose="02040503050406030204" pitchFamily="18" charset="0"/>
                              <a:cs typeface="Arial" panose="020B0604020202020204" pitchFamily="34" charset="0"/>
                            </a:rPr>
                            <m:t>25</m:t>
                          </m:r>
                        </m:num>
                        <m:den>
                          <m:r>
                            <a:rPr lang="en-US" sz="2000">
                              <a:solidFill>
                                <a:srgbClr val="7030A0"/>
                              </a:solidFill>
                              <a:latin typeface="Cambria Math" panose="02040503050406030204" pitchFamily="18" charset="0"/>
                              <a:cs typeface="Arial" panose="020B0604020202020204" pitchFamily="34" charset="0"/>
                            </a:rPr>
                            <m:t>4</m:t>
                          </m:r>
                        </m:den>
                      </m:f>
                    </m:oMath>
                  </a14:m>
                  <a:endParaRPr lang="en-US" sz="2300" dirty="0" smtClean="0">
                    <a:solidFill>
                      <a:srgbClr val="7030A0"/>
                    </a:solidFill>
                    <a:latin typeface="Comic Sans MS" panose="030F0702030302020204" pitchFamily="66" charset="0"/>
                  </a:endParaRPr>
                </a:p>
                <a:p>
                  <a:pPr>
                    <a:spcAft>
                      <a:spcPts val="0"/>
                    </a:spcAft>
                    <a:tabLst>
                      <a:tab pos="2971800" algn="l"/>
                      <a:tab pos="3324225" algn="l"/>
                      <a:tab pos="4972050" algn="r"/>
                    </a:tabLst>
                  </a:pPr>
                  <a:r>
                    <a:rPr lang="en-US" sz="2300" dirty="0">
                      <a:solidFill>
                        <a:srgbClr val="7030A0"/>
                      </a:solidFill>
                      <a:latin typeface="Comic Sans MS" panose="030F0702030302020204" pitchFamily="66" charset="0"/>
                    </a:rPr>
                    <a:t>	</a:t>
                  </a:r>
                  <a:r>
                    <a:rPr lang="en-US" sz="2300" b="1" i="1" dirty="0" smtClean="0">
                      <a:solidFill>
                        <a:srgbClr val="7030A0"/>
                      </a:solidFill>
                      <a:latin typeface="Comic Sans MS" panose="030F0702030302020204" pitchFamily="66" charset="0"/>
                    </a:rPr>
                    <a:t>y</a:t>
                  </a:r>
                  <a:r>
                    <a:rPr lang="en-US" sz="2300" dirty="0" smtClean="0">
                      <a:solidFill>
                        <a:srgbClr val="7030A0"/>
                      </a:solidFill>
                      <a:latin typeface="Comic Sans MS" panose="030F0702030302020204" pitchFamily="66" charset="0"/>
                    </a:rPr>
                    <a:t> = </a:t>
                  </a:r>
                  <a14:m>
                    <m:oMath xmlns:m="http://schemas.openxmlformats.org/officeDocument/2006/math">
                      <m:f>
                        <m:fPr>
                          <m:ctrlPr>
                            <a:rPr lang="en-US" sz="2000" i="1">
                              <a:solidFill>
                                <a:srgbClr val="7030A0"/>
                              </a:solidFill>
                              <a:latin typeface="Cambria Math" panose="02040503050406030204" pitchFamily="18" charset="0"/>
                              <a:cs typeface="Arial" panose="020B0604020202020204" pitchFamily="34" charset="0"/>
                            </a:rPr>
                          </m:ctrlPr>
                        </m:fPr>
                        <m:num>
                          <m:r>
                            <a:rPr lang="en-US" sz="2000">
                              <a:solidFill>
                                <a:srgbClr val="7030A0"/>
                              </a:solidFill>
                              <a:latin typeface="Cambria Math" panose="02040503050406030204" pitchFamily="18" charset="0"/>
                              <a:cs typeface="Arial" panose="020B0604020202020204" pitchFamily="34" charset="0"/>
                            </a:rPr>
                            <m:t>3</m:t>
                          </m:r>
                        </m:num>
                        <m:den>
                          <m:r>
                            <a:rPr lang="en-US" sz="2000">
                              <a:solidFill>
                                <a:srgbClr val="7030A0"/>
                              </a:solidFill>
                              <a:latin typeface="Cambria Math" panose="02040503050406030204" pitchFamily="18" charset="0"/>
                              <a:cs typeface="Arial" panose="020B0604020202020204" pitchFamily="34" charset="0"/>
                            </a:rPr>
                            <m:t>4</m:t>
                          </m:r>
                        </m:den>
                      </m:f>
                    </m:oMath>
                  </a14:m>
                  <a:r>
                    <a:rPr lang="en-US" sz="2300" b="1" i="1" dirty="0" smtClean="0">
                      <a:solidFill>
                        <a:srgbClr val="7030A0"/>
                      </a:solidFill>
                      <a:latin typeface="Comic Sans MS" panose="030F0702030302020204" pitchFamily="66" charset="0"/>
                    </a:rPr>
                    <a:t>x</a:t>
                  </a:r>
                  <a:r>
                    <a:rPr lang="en-US" sz="2300" dirty="0" smtClean="0">
                      <a:solidFill>
                        <a:srgbClr val="7030A0"/>
                      </a:solidFill>
                      <a:latin typeface="Comic Sans MS" panose="030F0702030302020204" pitchFamily="66" charset="0"/>
                    </a:rPr>
                    <a:t> – </a:t>
                  </a:r>
                  <a14:m>
                    <m:oMath xmlns:m="http://schemas.openxmlformats.org/officeDocument/2006/math">
                      <m:f>
                        <m:fPr>
                          <m:ctrlPr>
                            <a:rPr lang="en-US" sz="2000" i="1">
                              <a:solidFill>
                                <a:srgbClr val="7030A0"/>
                              </a:solidFill>
                              <a:latin typeface="Cambria Math" panose="02040503050406030204" pitchFamily="18" charset="0"/>
                              <a:cs typeface="Arial" panose="020B0604020202020204" pitchFamily="34" charset="0"/>
                            </a:rPr>
                          </m:ctrlPr>
                        </m:fPr>
                        <m:num>
                          <m:r>
                            <a:rPr lang="en-US" sz="2000" b="0" i="0" smtClean="0">
                              <a:solidFill>
                                <a:srgbClr val="7030A0"/>
                              </a:solidFill>
                              <a:latin typeface="Cambria Math" panose="02040503050406030204" pitchFamily="18" charset="0"/>
                              <a:cs typeface="Arial" panose="020B0604020202020204" pitchFamily="34" charset="0"/>
                            </a:rPr>
                            <m:t>25</m:t>
                          </m:r>
                        </m:num>
                        <m:den>
                          <m:r>
                            <a:rPr lang="en-US" sz="2000">
                              <a:solidFill>
                                <a:srgbClr val="7030A0"/>
                              </a:solidFill>
                              <a:latin typeface="Cambria Math" panose="02040503050406030204" pitchFamily="18" charset="0"/>
                              <a:cs typeface="Arial" panose="020B0604020202020204" pitchFamily="34" charset="0"/>
                            </a:rPr>
                            <m:t>4</m:t>
                          </m:r>
                        </m:den>
                      </m:f>
                    </m:oMath>
                  </a14:m>
                  <a:r>
                    <a:rPr lang="en-US" sz="2300" dirty="0" smtClean="0">
                      <a:solidFill>
                        <a:srgbClr val="7030A0"/>
                      </a:solidFill>
                      <a:latin typeface="Comic Sans MS" panose="030F0702030302020204" pitchFamily="66" charset="0"/>
                    </a:rPr>
                    <a:t> </a:t>
                  </a:r>
                </a:p>
                <a:p>
                  <a:pPr>
                    <a:spcAft>
                      <a:spcPts val="0"/>
                    </a:spcAft>
                    <a:tabLst>
                      <a:tab pos="2971800" algn="l"/>
                      <a:tab pos="3324225" algn="l"/>
                      <a:tab pos="4972050" algn="r"/>
                    </a:tabLst>
                  </a:pPr>
                  <a:r>
                    <a:rPr lang="en-US" sz="2300" dirty="0" smtClean="0">
                      <a:solidFill>
                        <a:srgbClr val="7030A0"/>
                      </a:solidFill>
                      <a:latin typeface="Comic Sans MS" panose="030F0702030302020204" pitchFamily="66" charset="0"/>
                    </a:rPr>
                    <a:t>Equation of the line AT is </a:t>
                  </a:r>
                  <a:br>
                    <a:rPr lang="en-US" sz="2300" dirty="0" smtClean="0">
                      <a:solidFill>
                        <a:srgbClr val="7030A0"/>
                      </a:solidFill>
                      <a:latin typeface="Comic Sans MS" panose="030F0702030302020204" pitchFamily="66" charset="0"/>
                    </a:rPr>
                  </a:br>
                  <a:r>
                    <a:rPr lang="en-US" sz="2300" dirty="0" smtClean="0">
                      <a:solidFill>
                        <a:srgbClr val="7030A0"/>
                      </a:solidFill>
                      <a:latin typeface="Comic Sans MS" panose="030F0702030302020204" pitchFamily="66" charset="0"/>
                    </a:rPr>
                    <a:t>          4</a:t>
                  </a:r>
                  <a:r>
                    <a:rPr lang="en-US" sz="2300" b="1" i="1" dirty="0" smtClean="0">
                      <a:solidFill>
                        <a:srgbClr val="7030A0"/>
                      </a:solidFill>
                      <a:latin typeface="Comic Sans MS" panose="030F0702030302020204" pitchFamily="66" charset="0"/>
                    </a:rPr>
                    <a:t>y</a:t>
                  </a:r>
                  <a:r>
                    <a:rPr lang="en-US" sz="2300" dirty="0" smtClean="0">
                      <a:solidFill>
                        <a:srgbClr val="7030A0"/>
                      </a:solidFill>
                      <a:latin typeface="Comic Sans MS" panose="030F0702030302020204" pitchFamily="66" charset="0"/>
                    </a:rPr>
                    <a:t> – 3</a:t>
                  </a:r>
                  <a:r>
                    <a:rPr lang="en-US" sz="2300" b="1" i="1" dirty="0" smtClean="0">
                      <a:solidFill>
                        <a:srgbClr val="7030A0"/>
                      </a:solidFill>
                      <a:latin typeface="Comic Sans MS" panose="030F0702030302020204" pitchFamily="66" charset="0"/>
                    </a:rPr>
                    <a:t>x</a:t>
                  </a:r>
                  <a:r>
                    <a:rPr lang="en-US" sz="2300" dirty="0" smtClean="0">
                      <a:solidFill>
                        <a:srgbClr val="7030A0"/>
                      </a:solidFill>
                      <a:latin typeface="Comic Sans MS" panose="030F0702030302020204" pitchFamily="66" charset="0"/>
                    </a:rPr>
                    <a:t> = -25</a:t>
                  </a:r>
                </a:p>
              </p:txBody>
            </p:sp>
          </mc:Choice>
          <mc:Fallback xmlns="">
            <p:sp>
              <p:nvSpPr>
                <p:cNvPr id="18" name="Rectangle 17"/>
                <p:cNvSpPr>
                  <a:spLocks noRot="1" noChangeAspect="1" noMove="1" noResize="1" noEditPoints="1" noAdjustHandles="1" noChangeArrowheads="1" noChangeShapeType="1" noTextEdit="1"/>
                </p:cNvSpPr>
                <p:nvPr/>
              </p:nvSpPr>
              <p:spPr>
                <a:xfrm>
                  <a:off x="3558865" y="1521078"/>
                  <a:ext cx="3109524" cy="4877554"/>
                </a:xfrm>
                <a:prstGeom prst="rect">
                  <a:avLst/>
                </a:prstGeom>
                <a:blipFill rotWithShape="0">
                  <a:blip r:embed="rId4"/>
                  <a:stretch>
                    <a:fillRect l="-1777" t="-875" r="-2488" b="-175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p:cNvSpPr/>
              <p:nvPr/>
            </p:nvSpPr>
            <p:spPr>
              <a:xfrm flipH="1">
                <a:off x="5663802" y="4814761"/>
                <a:ext cx="3104191" cy="53386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smtClean="0">
                    <a:solidFill>
                      <a:schemeClr val="tx1"/>
                    </a:solidFill>
                    <a:latin typeface="Arial" panose="020B0604020202020204" pitchFamily="34" charset="0"/>
                    <a:cs typeface="Arial" panose="020B0604020202020204" pitchFamily="34" charset="0"/>
                  </a:rPr>
                  <a:t>Gradient = </a:t>
                </a:r>
                <a14:m>
                  <m:oMath xmlns:m="http://schemas.openxmlformats.org/officeDocument/2006/math">
                    <m:f>
                      <m:fPr>
                        <m:ctrlPr>
                          <a:rPr lang="en-US" i="1" smtClean="0">
                            <a:solidFill>
                              <a:schemeClr val="tx1"/>
                            </a:solidFill>
                            <a:latin typeface="Cambria Math" panose="02040503050406030204" pitchFamily="18" charset="0"/>
                            <a:cs typeface="Arial" panose="020B0604020202020204" pitchFamily="34" charset="0"/>
                          </a:rPr>
                        </m:ctrlPr>
                      </m:fPr>
                      <m:num>
                        <m:r>
                          <m:rPr>
                            <m:sty m:val="p"/>
                          </m:rPr>
                          <a:rPr lang="en-US" b="0" i="0" smtClean="0">
                            <a:solidFill>
                              <a:schemeClr val="tx1"/>
                            </a:solidFill>
                            <a:latin typeface="Cambria Math" panose="02040503050406030204" pitchFamily="18" charset="0"/>
                            <a:cs typeface="Arial" panose="020B0604020202020204" pitchFamily="34" charset="0"/>
                          </a:rPr>
                          <m:t>change</m:t>
                        </m:r>
                        <m:r>
                          <a:rPr lang="en-US" b="0" i="0" smtClean="0">
                            <a:solidFill>
                              <a:schemeClr val="tx1"/>
                            </a:solidFill>
                            <a:latin typeface="Cambria Math" panose="02040503050406030204" pitchFamily="18" charset="0"/>
                            <a:cs typeface="Arial" panose="020B0604020202020204" pitchFamily="34" charset="0"/>
                          </a:rPr>
                          <m:t> </m:t>
                        </m:r>
                        <m:r>
                          <m:rPr>
                            <m:sty m:val="p"/>
                          </m:rPr>
                          <a:rPr lang="en-US" b="0" i="0" smtClean="0">
                            <a:solidFill>
                              <a:schemeClr val="tx1"/>
                            </a:solidFill>
                            <a:latin typeface="Cambria Math" panose="02040503050406030204" pitchFamily="18" charset="0"/>
                            <a:cs typeface="Arial" panose="020B0604020202020204" pitchFamily="34" charset="0"/>
                          </a:rPr>
                          <m:t>in</m:t>
                        </m:r>
                        <m:r>
                          <a:rPr lang="en-US" b="0" i="0" smtClean="0">
                            <a:solidFill>
                              <a:schemeClr val="tx1"/>
                            </a:solidFill>
                            <a:latin typeface="Cambria Math" panose="02040503050406030204" pitchFamily="18" charset="0"/>
                            <a:cs typeface="Arial" panose="020B0604020202020204" pitchFamily="34" charset="0"/>
                          </a:rPr>
                          <m:t> </m:t>
                        </m:r>
                        <m:r>
                          <m:rPr>
                            <m:sty m:val="p"/>
                          </m:rPr>
                          <a:rPr lang="en-US" b="0" i="0" smtClean="0">
                            <a:solidFill>
                              <a:schemeClr val="tx1"/>
                            </a:solidFill>
                            <a:latin typeface="Cambria Math" panose="02040503050406030204" pitchFamily="18" charset="0"/>
                            <a:cs typeface="Arial" panose="020B0604020202020204" pitchFamily="34" charset="0"/>
                          </a:rPr>
                          <m:t>y</m:t>
                        </m:r>
                      </m:num>
                      <m:den>
                        <m:r>
                          <m:rPr>
                            <m:sty m:val="p"/>
                          </m:rPr>
                          <a:rPr lang="en-US" b="0" i="0" smtClean="0">
                            <a:solidFill>
                              <a:schemeClr val="tx1"/>
                            </a:solidFill>
                            <a:latin typeface="Cambria Math" panose="02040503050406030204" pitchFamily="18" charset="0"/>
                            <a:cs typeface="Arial" panose="020B0604020202020204" pitchFamily="34" charset="0"/>
                          </a:rPr>
                          <m:t>change</m:t>
                        </m:r>
                        <m:r>
                          <a:rPr lang="en-US" b="0" i="0" smtClean="0">
                            <a:solidFill>
                              <a:schemeClr val="tx1"/>
                            </a:solidFill>
                            <a:latin typeface="Cambria Math" panose="02040503050406030204" pitchFamily="18" charset="0"/>
                            <a:cs typeface="Arial" panose="020B0604020202020204" pitchFamily="34" charset="0"/>
                          </a:rPr>
                          <m:t> </m:t>
                        </m:r>
                        <m:r>
                          <m:rPr>
                            <m:sty m:val="p"/>
                          </m:rPr>
                          <a:rPr lang="en-US" b="0" i="0" smtClean="0">
                            <a:solidFill>
                              <a:schemeClr val="tx1"/>
                            </a:solidFill>
                            <a:latin typeface="Cambria Math" panose="02040503050406030204" pitchFamily="18" charset="0"/>
                            <a:cs typeface="Arial" panose="020B0604020202020204" pitchFamily="34" charset="0"/>
                          </a:rPr>
                          <m:t>in</m:t>
                        </m:r>
                        <m:r>
                          <a:rPr lang="en-US" b="0" i="0" smtClean="0">
                            <a:solidFill>
                              <a:schemeClr val="tx1"/>
                            </a:solidFill>
                            <a:latin typeface="Cambria Math" panose="02040503050406030204" pitchFamily="18" charset="0"/>
                            <a:cs typeface="Arial" panose="020B0604020202020204" pitchFamily="34" charset="0"/>
                          </a:rPr>
                          <m:t> </m:t>
                        </m:r>
                        <m:r>
                          <m:rPr>
                            <m:sty m:val="p"/>
                          </m:rPr>
                          <a:rPr lang="en-US" b="0" i="0" smtClean="0">
                            <a:solidFill>
                              <a:schemeClr val="tx1"/>
                            </a:solidFill>
                            <a:latin typeface="Cambria Math" panose="02040503050406030204" pitchFamily="18" charset="0"/>
                            <a:cs typeface="Arial" panose="020B0604020202020204" pitchFamily="34" charset="0"/>
                          </a:rPr>
                          <m:t>x</m:t>
                        </m:r>
                      </m:den>
                    </m:f>
                  </m:oMath>
                </a14:m>
                <a:r>
                  <a:rPr lang="en-US" dirty="0" smtClean="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i="1" smtClean="0">
                            <a:solidFill>
                              <a:schemeClr val="tx1"/>
                            </a:solidFill>
                            <a:latin typeface="Cambria Math" panose="02040503050406030204" pitchFamily="18" charset="0"/>
                            <a:cs typeface="Arial" panose="020B0604020202020204" pitchFamily="34" charset="0"/>
                          </a:rPr>
                        </m:ctrlPr>
                      </m:fPr>
                      <m:num>
                        <m:r>
                          <a:rPr lang="en-US" b="0" i="0" smtClean="0">
                            <a:solidFill>
                              <a:schemeClr val="tx1"/>
                            </a:solidFill>
                            <a:latin typeface="Cambria Math" panose="02040503050406030204" pitchFamily="18" charset="0"/>
                            <a:cs typeface="Arial" panose="020B0604020202020204" pitchFamily="34" charset="0"/>
                          </a:rPr>
                          <m:t>−4</m:t>
                        </m:r>
                      </m:num>
                      <m:den>
                        <m:r>
                          <a:rPr lang="en-US" b="0" i="0" smtClean="0">
                            <a:solidFill>
                              <a:schemeClr val="tx1"/>
                            </a:solidFill>
                            <a:latin typeface="Cambria Math" panose="02040503050406030204" pitchFamily="18" charset="0"/>
                            <a:cs typeface="Arial" panose="020B0604020202020204" pitchFamily="34" charset="0"/>
                          </a:rPr>
                          <m:t>3</m:t>
                        </m:r>
                      </m:den>
                    </m:f>
                  </m:oMath>
                </a14:m>
                <a:endParaRPr lang="en-US" dirty="0">
                  <a:solidFill>
                    <a:schemeClr val="tx1"/>
                  </a:solidFill>
                  <a:latin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flipH="1">
                <a:off x="5663802" y="4814761"/>
                <a:ext cx="3104191" cy="533864"/>
              </a:xfrm>
              <a:prstGeom prst="rect">
                <a:avLst/>
              </a:prstGeom>
              <a:blipFill rotWithShape="0">
                <a:blip r:embed="rId5"/>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cxnSp>
        <p:nvCxnSpPr>
          <p:cNvPr id="22" name="Straight Arrow Connector 21"/>
          <p:cNvCxnSpPr>
            <a:stCxn id="20" idx="0"/>
          </p:cNvCxnSpPr>
          <p:nvPr/>
        </p:nvCxnSpPr>
        <p:spPr>
          <a:xfrm flipH="1" flipV="1">
            <a:off x="4355977" y="2924945"/>
            <a:ext cx="2859920" cy="188981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6"/>
          <a:srcRect l="57087" t="23388" r="5901" b="13583"/>
          <a:stretch/>
        </p:blipFill>
        <p:spPr>
          <a:xfrm>
            <a:off x="5663803" y="1628800"/>
            <a:ext cx="3156669" cy="3022342"/>
          </a:xfrm>
          <a:prstGeom prst="rect">
            <a:avLst/>
          </a:prstGeom>
        </p:spPr>
      </p:pic>
      <p:sp>
        <p:nvSpPr>
          <p:cNvPr id="27" name="Rectangle 26"/>
          <p:cNvSpPr/>
          <p:nvPr/>
        </p:nvSpPr>
        <p:spPr>
          <a:xfrm flipH="1">
            <a:off x="5148064" y="5435932"/>
            <a:ext cx="3619928" cy="36933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smtClean="0">
                <a:solidFill>
                  <a:schemeClr val="tx1"/>
                </a:solidFill>
                <a:latin typeface="Arial" panose="020B0604020202020204" pitchFamily="34" charset="0"/>
                <a:cs typeface="Arial" panose="020B0604020202020204" pitchFamily="34" charset="0"/>
              </a:rPr>
              <a:t>Tangent is perpendicular to radius</a:t>
            </a:r>
            <a:endParaRPr lang="en-US" dirty="0">
              <a:solidFill>
                <a:schemeClr val="tx1"/>
              </a:solidFill>
              <a:latin typeface="Arial" panose="020B0604020202020204" pitchFamily="34" charset="0"/>
              <a:cs typeface="Arial" panose="020B0604020202020204" pitchFamily="34" charset="0"/>
            </a:endParaRPr>
          </a:p>
        </p:txBody>
      </p:sp>
      <p:sp>
        <p:nvSpPr>
          <p:cNvPr id="28" name="Rectangle 27"/>
          <p:cNvSpPr/>
          <p:nvPr/>
        </p:nvSpPr>
        <p:spPr>
          <a:xfrm flipH="1">
            <a:off x="4572000" y="5877272"/>
            <a:ext cx="4195992"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smtClean="0">
                <a:solidFill>
                  <a:schemeClr val="tx1"/>
                </a:solidFill>
                <a:latin typeface="Arial" panose="020B0604020202020204" pitchFamily="34" charset="0"/>
                <a:cs typeface="Arial" panose="020B0604020202020204" pitchFamily="34" charset="0"/>
              </a:rPr>
              <a:t>Line passes through (3, -4) so substitute </a:t>
            </a:r>
            <a:r>
              <a:rPr lang="en-US" i="1" dirty="0" smtClean="0">
                <a:solidFill>
                  <a:schemeClr val="tx1"/>
                </a:solidFill>
                <a:latin typeface="Arial" panose="020B0604020202020204" pitchFamily="34" charset="0"/>
                <a:cs typeface="Arial" panose="020B0604020202020204" pitchFamily="34" charset="0"/>
              </a:rPr>
              <a:t>x</a:t>
            </a:r>
            <a:r>
              <a:rPr lang="en-US" dirty="0" smtClean="0">
                <a:solidFill>
                  <a:schemeClr val="tx1"/>
                </a:solidFill>
                <a:latin typeface="Arial" panose="020B0604020202020204" pitchFamily="34" charset="0"/>
                <a:cs typeface="Arial" panose="020B0604020202020204" pitchFamily="34" charset="0"/>
              </a:rPr>
              <a:t> = 3 and </a:t>
            </a:r>
            <a:r>
              <a:rPr lang="en-US" i="1" dirty="0" smtClean="0">
                <a:solidFill>
                  <a:schemeClr val="tx1"/>
                </a:solidFill>
                <a:latin typeface="Arial" panose="020B0604020202020204" pitchFamily="34" charset="0"/>
                <a:cs typeface="Arial" panose="020B0604020202020204" pitchFamily="34" charset="0"/>
              </a:rPr>
              <a:t>y</a:t>
            </a:r>
            <a:r>
              <a:rPr lang="en-US" dirty="0" smtClean="0">
                <a:solidFill>
                  <a:schemeClr val="tx1"/>
                </a:solidFill>
                <a:latin typeface="Arial" panose="020B0604020202020204" pitchFamily="34" charset="0"/>
                <a:cs typeface="Arial" panose="020B0604020202020204" pitchFamily="34" charset="0"/>
              </a:rPr>
              <a:t> = -4 in </a:t>
            </a:r>
            <a:r>
              <a:rPr lang="en-US" i="1" dirty="0" smtClean="0">
                <a:solidFill>
                  <a:schemeClr val="tx1"/>
                </a:solidFill>
                <a:latin typeface="Arial" panose="020B0604020202020204" pitchFamily="34" charset="0"/>
                <a:cs typeface="Arial" panose="020B0604020202020204" pitchFamily="34" charset="0"/>
              </a:rPr>
              <a:t>y</a:t>
            </a:r>
            <a:r>
              <a:rPr lang="en-US" dirty="0" smtClean="0">
                <a:solidFill>
                  <a:schemeClr val="tx1"/>
                </a:solidFill>
                <a:latin typeface="Arial" panose="020B0604020202020204" pitchFamily="34" charset="0"/>
                <a:cs typeface="Arial" panose="020B0604020202020204" pitchFamily="34" charset="0"/>
              </a:rPr>
              <a:t> – </a:t>
            </a:r>
            <a:r>
              <a:rPr lang="en-US" i="1" dirty="0" smtClean="0">
                <a:solidFill>
                  <a:schemeClr val="tx1"/>
                </a:solidFill>
                <a:latin typeface="Arial" panose="020B0604020202020204" pitchFamily="34" charset="0"/>
                <a:cs typeface="Arial" panose="020B0604020202020204" pitchFamily="34" charset="0"/>
              </a:rPr>
              <a:t>mx</a:t>
            </a:r>
            <a:r>
              <a:rPr lang="en-US" dirty="0" smtClean="0">
                <a:solidFill>
                  <a:schemeClr val="tx1"/>
                </a:solidFill>
                <a:latin typeface="Arial" panose="020B0604020202020204" pitchFamily="34" charset="0"/>
                <a:cs typeface="Arial" panose="020B0604020202020204" pitchFamily="34" charset="0"/>
              </a:rPr>
              <a:t> + </a:t>
            </a:r>
            <a:r>
              <a:rPr lang="en-US" i="1" dirty="0" smtClean="0">
                <a:solidFill>
                  <a:schemeClr val="tx1"/>
                </a:solidFill>
                <a:latin typeface="Arial" panose="020B0604020202020204" pitchFamily="34" charset="0"/>
                <a:cs typeface="Arial" panose="020B0604020202020204" pitchFamily="34" charset="0"/>
              </a:rPr>
              <a:t>c</a:t>
            </a:r>
            <a:endParaRPr lang="en-US" i="1" dirty="0">
              <a:solidFill>
                <a:schemeClr val="tx1"/>
              </a:solidFill>
              <a:latin typeface="Arial" panose="020B0604020202020204" pitchFamily="34" charset="0"/>
              <a:cs typeface="Arial" panose="020B0604020202020204" pitchFamily="34" charset="0"/>
            </a:endParaRPr>
          </a:p>
        </p:txBody>
      </p:sp>
      <p:cxnSp>
        <p:nvCxnSpPr>
          <p:cNvPr id="29" name="Straight Arrow Connector 28"/>
          <p:cNvCxnSpPr>
            <a:stCxn id="27" idx="3"/>
          </p:cNvCxnSpPr>
          <p:nvPr/>
        </p:nvCxnSpPr>
        <p:spPr>
          <a:xfrm flipH="1" flipV="1">
            <a:off x="4128271" y="3645024"/>
            <a:ext cx="1019793" cy="197557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3"/>
          </p:cNvCxnSpPr>
          <p:nvPr/>
        </p:nvCxnSpPr>
        <p:spPr>
          <a:xfrm flipV="1">
            <a:off x="4572000" y="4365104"/>
            <a:ext cx="517888" cy="183533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731324"/>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514</a:t>
            </a:r>
            <a:endParaRPr lang="en-GB" sz="1400" b="1" dirty="0">
              <a:latin typeface="Calibri" panose="020F0502020204030204" pitchFamily="34" charset="0"/>
            </a:endParaRPr>
          </a:p>
        </p:txBody>
      </p:sp>
      <p:sp>
        <p:nvSpPr>
          <p:cNvPr id="3" name="Rectangle 2"/>
          <p:cNvSpPr/>
          <p:nvPr/>
        </p:nvSpPr>
        <p:spPr>
          <a:xfrm>
            <a:off x="255450" y="1227524"/>
            <a:ext cx="5252654" cy="5570756"/>
          </a:xfrm>
          <a:prstGeom prst="rect">
            <a:avLst/>
          </a:prstGeom>
        </p:spPr>
        <p:txBody>
          <a:bodyPr wrap="square">
            <a:spAutoFit/>
          </a:bodyPr>
          <a:lstStyle/>
          <a:p>
            <a:pPr marL="457200" indent="-457200">
              <a:buClr>
                <a:srgbClr val="C00000"/>
              </a:buClr>
              <a:buFont typeface="+mj-lt"/>
              <a:buAutoNum type="arabicPeriod" startAt="9"/>
              <a:tabLst>
                <a:tab pos="800100" algn="l"/>
              </a:tabLst>
            </a:pPr>
            <a:r>
              <a:rPr lang="en-US" sz="3200" b="1" dirty="0" smtClean="0">
                <a:solidFill>
                  <a:srgbClr val="C00000"/>
                </a:solidFill>
                <a:latin typeface="Arial" panose="020B0604020202020204" pitchFamily="34" charset="0"/>
                <a:cs typeface="Arial" panose="020B0604020202020204" pitchFamily="34" charset="0"/>
              </a:rPr>
              <a:t>Problem-solving</a:t>
            </a:r>
            <a:r>
              <a:rPr lang="en-US" sz="3200" dirty="0" smtClean="0">
                <a:latin typeface="Arial" panose="020B0604020202020204" pitchFamily="34" charset="0"/>
                <a:cs typeface="Arial" panose="020B0604020202020204" pitchFamily="34" charset="0"/>
              </a:rPr>
              <a:t> Find </a:t>
            </a:r>
            <a:r>
              <a:rPr lang="en-US" sz="3200" dirty="0">
                <a:latin typeface="Arial" panose="020B0604020202020204" pitchFamily="34" charset="0"/>
                <a:cs typeface="Arial" panose="020B0604020202020204" pitchFamily="34" charset="0"/>
              </a:rPr>
              <a:t>the equation of the tangent to the circle </a:t>
            </a:r>
            <a:r>
              <a:rPr lang="en-US" sz="3200" i="1" dirty="0">
                <a:latin typeface="Arial" panose="020B0604020202020204" pitchFamily="34" charset="0"/>
                <a:cs typeface="Arial" panose="020B0604020202020204" pitchFamily="34" charset="0"/>
              </a:rPr>
              <a:t>x</a:t>
            </a:r>
            <a:r>
              <a:rPr lang="en-US" sz="3200" baseline="30000" dirty="0">
                <a:latin typeface="Arial" panose="020B0604020202020204" pitchFamily="34" charset="0"/>
                <a:cs typeface="Arial" panose="020B0604020202020204" pitchFamily="34" charset="0"/>
              </a:rPr>
              <a:t>2</a:t>
            </a:r>
            <a:r>
              <a:rPr lang="en-US" sz="3200" dirty="0">
                <a:latin typeface="Arial" panose="020B0604020202020204" pitchFamily="34" charset="0"/>
                <a:cs typeface="Arial" panose="020B0604020202020204" pitchFamily="34" charset="0"/>
              </a:rPr>
              <a:t> + </a:t>
            </a:r>
            <a:r>
              <a:rPr lang="en-US" sz="3200" i="1" dirty="0" smtClean="0">
                <a:latin typeface="Arial" panose="020B0604020202020204" pitchFamily="34" charset="0"/>
                <a:cs typeface="Arial" panose="020B0604020202020204" pitchFamily="34" charset="0"/>
              </a:rPr>
              <a:t>y</a:t>
            </a:r>
            <a:r>
              <a:rPr lang="en-US" sz="3200" baseline="30000" dirty="0" smtClean="0">
                <a:latin typeface="Arial" panose="020B0604020202020204" pitchFamily="34" charset="0"/>
                <a:cs typeface="Arial" panose="020B0604020202020204" pitchFamily="34" charset="0"/>
              </a:rPr>
              <a:t>2</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169 at the point B (5, -12</a:t>
            </a:r>
            <a:r>
              <a:rPr lang="en-US" sz="3200" dirty="0" smtClean="0">
                <a:latin typeface="Arial" panose="020B0604020202020204" pitchFamily="34" charset="0"/>
                <a:cs typeface="Arial" panose="020B0604020202020204" pitchFamily="34" charset="0"/>
              </a:rPr>
              <a:t>).</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b="1" dirty="0" smtClean="0">
                <a:solidFill>
                  <a:srgbClr val="C00000"/>
                </a:solidFill>
                <a:latin typeface="Arial" panose="020B0604020202020204" pitchFamily="34" charset="0"/>
                <a:cs typeface="Arial" panose="020B0604020202020204" pitchFamily="34" charset="0"/>
              </a:rPr>
              <a:t>Reflect </a:t>
            </a:r>
            <a:r>
              <a:rPr lang="en-US" sz="3200" dirty="0">
                <a:latin typeface="Arial" panose="020B0604020202020204" pitchFamily="34" charset="0"/>
                <a:cs typeface="Arial" panose="020B0604020202020204" pitchFamily="34" charset="0"/>
              </a:rPr>
              <a:t>Did you follow the steps in Example </a:t>
            </a:r>
            <a:r>
              <a:rPr lang="en-US" sz="3200" dirty="0" smtClean="0">
                <a:latin typeface="Arial" panose="020B0604020202020204" pitchFamily="34" charset="0"/>
                <a:cs typeface="Arial" panose="020B0604020202020204" pitchFamily="34" charset="0"/>
              </a:rPr>
              <a:t>4?</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If </a:t>
            </a:r>
            <a:r>
              <a:rPr lang="en-US" sz="3200" dirty="0">
                <a:latin typeface="Arial" panose="020B0604020202020204" pitchFamily="34" charset="0"/>
                <a:cs typeface="Arial" panose="020B0604020202020204" pitchFamily="34" charset="0"/>
              </a:rPr>
              <a:t>so, how did it help you</a:t>
            </a:r>
            <a:r>
              <a:rPr lang="en-US" sz="3200" dirty="0" smtClean="0">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a:t>16.5 – Applying Circle Theorems</a:t>
            </a:r>
            <a:endParaRPr lang="en-GB" sz="36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9" name="Rectangle 8"/>
          <p:cNvSpPr/>
          <p:nvPr/>
        </p:nvSpPr>
        <p:spPr>
          <a:xfrm flipH="1">
            <a:off x="251520" y="3772197"/>
            <a:ext cx="5204539" cy="138499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Q9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Draw the diagram and then follow the steps in </a:t>
            </a:r>
            <a:r>
              <a:rPr lang="en-US" sz="2800" b="1" dirty="0">
                <a:solidFill>
                  <a:schemeClr val="tx1"/>
                </a:solidFill>
                <a:latin typeface="Arial" panose="020B0604020202020204" pitchFamily="34" charset="0"/>
                <a:cs typeface="Arial" panose="020B0604020202020204" pitchFamily="34" charset="0"/>
              </a:rPr>
              <a:t>Example 4</a:t>
            </a:r>
          </a:p>
        </p:txBody>
      </p:sp>
    </p:spTree>
    <p:extLst>
      <p:ext uri="{BB962C8B-B14F-4D97-AF65-F5344CB8AC3E}">
        <p14:creationId xmlns:p14="http://schemas.microsoft.com/office/powerpoint/2010/main" val="1123420096"/>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a:latin typeface="Calibri" panose="020F0502020204030204" pitchFamily="34" charset="0"/>
              </a:rPr>
              <a:t>Page 501</a:t>
            </a:r>
            <a:endParaRPr lang="en-GB" sz="1400" b="1" dirty="0">
              <a:latin typeface="Calibri" panose="020F0502020204030204" pitchFamily="34" charset="0"/>
            </a:endParaRPr>
          </a:p>
        </p:txBody>
      </p:sp>
      <p:sp>
        <p:nvSpPr>
          <p:cNvPr id="3" name="Rectangle 2"/>
          <p:cNvSpPr/>
          <p:nvPr/>
        </p:nvSpPr>
        <p:spPr>
          <a:xfrm>
            <a:off x="251520" y="1196752"/>
            <a:ext cx="5256584" cy="3000821"/>
          </a:xfrm>
          <a:prstGeom prst="rect">
            <a:avLst/>
          </a:prstGeom>
        </p:spPr>
        <p:txBody>
          <a:bodyPr wrap="square">
            <a:spAutoFit/>
          </a:bodyPr>
          <a:lstStyle/>
          <a:p>
            <a:pPr>
              <a:buClr>
                <a:srgbClr val="C00000"/>
              </a:buClr>
              <a:tabLst>
                <a:tab pos="2687638" algn="l"/>
              </a:tabLst>
            </a:pPr>
            <a:r>
              <a:rPr lang="en-US" sz="2700" b="1" dirty="0">
                <a:solidFill>
                  <a:srgbClr val="0070C0"/>
                </a:solidFill>
                <a:latin typeface="Arial" panose="020B0604020202020204" pitchFamily="34" charset="0"/>
                <a:cs typeface="Arial" panose="020B0604020202020204" pitchFamily="34" charset="0"/>
              </a:rPr>
              <a:t>Geometrical fluency</a:t>
            </a:r>
          </a:p>
          <a:p>
            <a:pPr marL="457200" indent="-457200">
              <a:buClr>
                <a:srgbClr val="C00000"/>
              </a:buClr>
              <a:buFont typeface="+mj-lt"/>
              <a:buAutoNum type="arabicPeriod" startAt="4"/>
              <a:tabLst>
                <a:tab pos="971550" algn="l"/>
              </a:tabLst>
            </a:pPr>
            <a:r>
              <a:rPr lang="en-US" sz="2700" dirty="0" smtClean="0">
                <a:solidFill>
                  <a:srgbClr val="C00000"/>
                </a:solidFill>
                <a:latin typeface="Arial" panose="020B0604020202020204" pitchFamily="34" charset="0"/>
                <a:cs typeface="Arial" panose="020B0604020202020204" pitchFamily="34" charset="0"/>
              </a:rPr>
              <a:t>a.</a:t>
            </a:r>
            <a:r>
              <a:rPr lang="en-US" sz="2700" dirty="0" smtClean="0">
                <a:latin typeface="Arial" panose="020B0604020202020204" pitchFamily="34" charset="0"/>
                <a:cs typeface="Arial" panose="020B0604020202020204" pitchFamily="34" charset="0"/>
              </a:rPr>
              <a:t> 	Draw </a:t>
            </a:r>
            <a:r>
              <a:rPr lang="en-US" sz="2700" dirty="0">
                <a:latin typeface="Arial" panose="020B0604020202020204" pitchFamily="34" charset="0"/>
                <a:cs typeface="Arial" panose="020B0604020202020204" pitchFamily="34" charset="0"/>
              </a:rPr>
              <a:t>a circle with radius </a:t>
            </a:r>
            <a:r>
              <a:rPr lang="en-US" sz="2700" dirty="0" smtClean="0">
                <a:latin typeface="Arial" panose="020B0604020202020204" pitchFamily="34" charset="0"/>
                <a:cs typeface="Arial" panose="020B0604020202020204" pitchFamily="34" charset="0"/>
              </a:rPr>
              <a:t>	6cm</a:t>
            </a:r>
            <a:r>
              <a:rPr lang="en-US" sz="2700" dirty="0">
                <a:latin typeface="Arial" panose="020B0604020202020204" pitchFamily="34" charset="0"/>
                <a:cs typeface="Arial" panose="020B0604020202020204" pitchFamily="34" charset="0"/>
              </a:rPr>
              <a:t>. </a:t>
            </a:r>
            <a:endParaRPr lang="en-US" sz="27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startAt="2"/>
              <a:tabLst>
                <a:tab pos="971550" algn="l"/>
              </a:tabLst>
            </a:pPr>
            <a:r>
              <a:rPr lang="en-US" sz="2700" dirty="0" smtClean="0">
                <a:latin typeface="Arial" panose="020B0604020202020204" pitchFamily="34" charset="0"/>
                <a:cs typeface="Arial" panose="020B0604020202020204" pitchFamily="34" charset="0"/>
              </a:rPr>
              <a:t>On </a:t>
            </a:r>
            <a:r>
              <a:rPr lang="en-US" sz="2700" dirty="0">
                <a:latin typeface="Arial" panose="020B0604020202020204" pitchFamily="34" charset="0"/>
                <a:cs typeface="Arial" panose="020B0604020202020204" pitchFamily="34" charset="0"/>
              </a:rPr>
              <a:t>your circle, draw and </a:t>
            </a:r>
            <a:r>
              <a:rPr lang="en-US" sz="2700" dirty="0" smtClean="0">
                <a:latin typeface="Arial" panose="020B0604020202020204" pitchFamily="34" charset="0"/>
                <a:cs typeface="Arial" panose="020B0604020202020204" pitchFamily="34" charset="0"/>
              </a:rPr>
              <a:t>label a </a:t>
            </a:r>
            <a:r>
              <a:rPr lang="en-US" sz="2700" dirty="0">
                <a:latin typeface="Arial" panose="020B0604020202020204" pitchFamily="34" charset="0"/>
                <a:cs typeface="Arial" panose="020B0604020202020204" pitchFamily="34" charset="0"/>
              </a:rPr>
              <a:t>radius, an arc, a sector and a segment.</a:t>
            </a:r>
          </a:p>
          <a:p>
            <a:pPr marL="514350" indent="-514350">
              <a:buClr>
                <a:srgbClr val="C00000"/>
              </a:buClr>
              <a:buFont typeface="+mj-lt"/>
              <a:buAutoNum type="arabicPeriod" startAt="4"/>
              <a:tabLst>
                <a:tab pos="2687638" algn="l"/>
              </a:tabLst>
            </a:pPr>
            <a:r>
              <a:rPr lang="en-US" sz="2700" dirty="0" smtClean="0">
                <a:latin typeface="Arial" panose="020B0604020202020204" pitchFamily="34" charset="0"/>
                <a:cs typeface="Arial" panose="020B0604020202020204" pitchFamily="34" charset="0"/>
              </a:rPr>
              <a:t>Find </a:t>
            </a:r>
            <a:r>
              <a:rPr lang="en-US" sz="2700" dirty="0">
                <a:latin typeface="Arial" panose="020B0604020202020204" pitchFamily="34" charset="0"/>
                <a:cs typeface="Arial" panose="020B0604020202020204" pitchFamily="34" charset="0"/>
              </a:rPr>
              <a:t>the size of angle </a:t>
            </a:r>
            <a:r>
              <a:rPr lang="en-US" sz="2700" i="1" dirty="0" smtClean="0">
                <a:latin typeface="Arial" panose="020B0604020202020204" pitchFamily="34" charset="0"/>
                <a:cs typeface="Arial" panose="020B0604020202020204" pitchFamily="34" charset="0"/>
              </a:rPr>
              <a:t>x</a:t>
            </a:r>
            <a:r>
              <a:rPr lang="en-US" sz="2700" dirty="0" smtClean="0">
                <a:latin typeface="Arial" panose="020B0604020202020204" pitchFamily="34" charset="0"/>
                <a:cs typeface="Arial" panose="020B0604020202020204" pitchFamily="34" charset="0"/>
              </a:rPr>
              <a:t>.</a:t>
            </a:r>
            <a:endParaRPr lang="pl-PL" sz="27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50000" t="47900" r="29099" b="36331"/>
          <a:stretch/>
        </p:blipFill>
        <p:spPr>
          <a:xfrm>
            <a:off x="1783362" y="4221112"/>
            <a:ext cx="2212574" cy="2373423"/>
          </a:xfrm>
          <a:prstGeom prst="rect">
            <a:avLst/>
          </a:prstGeom>
        </p:spPr>
      </p:pic>
    </p:spTree>
    <p:extLst>
      <p:ext uri="{BB962C8B-B14F-4D97-AF65-F5344CB8AC3E}">
        <p14:creationId xmlns:p14="http://schemas.microsoft.com/office/powerpoint/2010/main" val="3429456082"/>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513</a:t>
            </a:r>
            <a:endParaRPr lang="en-GB" sz="1400" b="1" dirty="0">
              <a:latin typeface="Calibri" panose="020F0502020204030204" pitchFamily="34" charset="0"/>
            </a:endParaRPr>
          </a:p>
        </p:txBody>
      </p:sp>
      <p:sp>
        <p:nvSpPr>
          <p:cNvPr id="3" name="Rectangle 2"/>
          <p:cNvSpPr/>
          <p:nvPr/>
        </p:nvSpPr>
        <p:spPr>
          <a:xfrm>
            <a:off x="255450" y="1227524"/>
            <a:ext cx="5252654" cy="5262979"/>
          </a:xfrm>
          <a:prstGeom prst="rect">
            <a:avLst/>
          </a:prstGeom>
        </p:spPr>
        <p:txBody>
          <a:bodyPr wrap="square">
            <a:spAutoFit/>
          </a:bodyPr>
          <a:lstStyle/>
          <a:p>
            <a:pPr marL="738188" indent="-738188">
              <a:buClr>
                <a:srgbClr val="C00000"/>
              </a:buClr>
              <a:buFont typeface="+mj-lt"/>
              <a:buAutoNum type="arabicPeriod" startAt="10"/>
              <a:tabLst>
                <a:tab pos="800100" algn="l"/>
              </a:tabLst>
            </a:pPr>
            <a:r>
              <a:rPr lang="en-US" sz="2800" b="1" dirty="0" smtClean="0">
                <a:solidFill>
                  <a:srgbClr val="C00000"/>
                </a:solidFill>
                <a:latin typeface="Arial" panose="020B0604020202020204" pitchFamily="34" charset="0"/>
                <a:cs typeface="Arial" panose="020B0604020202020204" pitchFamily="34" charset="0"/>
              </a:rPr>
              <a:t>Problem-solving </a:t>
            </a:r>
            <a:r>
              <a:rPr lang="en-US" sz="2800" dirty="0" smtClean="0">
                <a:latin typeface="Arial" panose="020B0604020202020204" pitchFamily="34" charset="0"/>
                <a:cs typeface="Arial" panose="020B0604020202020204" pitchFamily="34" charset="0"/>
              </a:rPr>
              <a:t>Find </a:t>
            </a:r>
            <a:r>
              <a:rPr lang="en-US" sz="2800" dirty="0">
                <a:latin typeface="Arial" panose="020B0604020202020204" pitchFamily="34" charset="0"/>
                <a:cs typeface="Arial" panose="020B0604020202020204" pitchFamily="34" charset="0"/>
              </a:rPr>
              <a:t>the equation of the tangent to the circle </a:t>
            </a:r>
            <a:r>
              <a:rPr lang="en-US" sz="2800" i="1" dirty="0" smtClean="0">
                <a:latin typeface="Arial" panose="020B0604020202020204" pitchFamily="34" charset="0"/>
                <a:cs typeface="Arial" panose="020B0604020202020204" pitchFamily="34" charset="0"/>
              </a:rPr>
              <a:t>x</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y</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225 at the point C (9,12).</a:t>
            </a:r>
          </a:p>
          <a:p>
            <a:pPr marL="738188" indent="-738188">
              <a:buClr>
                <a:srgbClr val="C00000"/>
              </a:buClr>
              <a:buFont typeface="+mj-lt"/>
              <a:buAutoNum type="arabicPeriod" startAt="10"/>
              <a:tabLst>
                <a:tab pos="800100" algn="l"/>
              </a:tabLst>
            </a:pPr>
            <a:r>
              <a:rPr lang="en-US" sz="2800" b="1" dirty="0" smtClean="0">
                <a:solidFill>
                  <a:srgbClr val="C00000"/>
                </a:solidFill>
                <a:latin typeface="Arial" panose="020B0604020202020204" pitchFamily="34" charset="0"/>
                <a:cs typeface="Arial" panose="020B0604020202020204" pitchFamily="34" charset="0"/>
              </a:rPr>
              <a:t>Problem-solving</a:t>
            </a:r>
            <a:r>
              <a:rPr lang="en-US" sz="2800" dirty="0" smtClean="0">
                <a:latin typeface="Arial" panose="020B0604020202020204" pitchFamily="34" charset="0"/>
                <a:cs typeface="Arial" panose="020B0604020202020204" pitchFamily="34" charset="0"/>
              </a:rPr>
              <a:t> Find </a:t>
            </a:r>
            <a:r>
              <a:rPr lang="en-US" sz="2800" dirty="0">
                <a:latin typeface="Arial" panose="020B0604020202020204" pitchFamily="34" charset="0"/>
                <a:cs typeface="Arial" panose="020B0604020202020204" pitchFamily="34" charset="0"/>
              </a:rPr>
              <a:t>the equation of the tangent to the circle </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a:t>
            </a:r>
            <a:r>
              <a:rPr lang="en-US" sz="2800" i="1" dirty="0" smtClean="0">
                <a:latin typeface="Arial" panose="020B0604020202020204" pitchFamily="34" charset="0"/>
                <a:cs typeface="Arial" panose="020B0604020202020204" pitchFamily="34" charset="0"/>
              </a:rPr>
              <a:t>y</a:t>
            </a:r>
            <a:r>
              <a:rPr lang="en-US" sz="2800" baseline="30000" dirty="0" smtClean="0">
                <a:latin typeface="Arial" panose="020B0604020202020204" pitchFamily="34" charset="0"/>
                <a:cs typeface="Arial" panose="020B0604020202020204" pitchFamily="34" charset="0"/>
              </a:rPr>
              <a:t>2</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100 at the point D (-8,6).</a:t>
            </a:r>
          </a:p>
          <a:p>
            <a:pPr marL="738188" indent="-738188">
              <a:buClr>
                <a:srgbClr val="C00000"/>
              </a:buClr>
              <a:buFont typeface="+mj-lt"/>
              <a:buAutoNum type="arabicPeriod" startAt="10"/>
              <a:tabLst>
                <a:tab pos="800100" algn="l"/>
              </a:tabLst>
            </a:pPr>
            <a:r>
              <a:rPr lang="en-US" sz="2800" b="1" dirty="0" smtClean="0">
                <a:solidFill>
                  <a:srgbClr val="C00000"/>
                </a:solidFill>
                <a:latin typeface="Arial" panose="020B0604020202020204" pitchFamily="34" charset="0"/>
                <a:cs typeface="Arial" panose="020B0604020202020204" pitchFamily="34" charset="0"/>
              </a:rPr>
              <a:t>Problem-solving </a:t>
            </a:r>
            <a:r>
              <a:rPr lang="en-US" sz="2800" dirty="0" smtClean="0">
                <a:latin typeface="Arial" panose="020B0604020202020204" pitchFamily="34" charset="0"/>
                <a:cs typeface="Arial" panose="020B0604020202020204" pitchFamily="34" charset="0"/>
              </a:rPr>
              <a:t>Find </a:t>
            </a:r>
            <a:r>
              <a:rPr lang="en-US" sz="2800" dirty="0">
                <a:latin typeface="Arial" panose="020B0604020202020204" pitchFamily="34" charset="0"/>
                <a:cs typeface="Arial" panose="020B0604020202020204" pitchFamily="34" charset="0"/>
              </a:rPr>
              <a:t>the equation of the tangent to the circle </a:t>
            </a:r>
            <a:r>
              <a:rPr lang="en-US" sz="2800" i="1" dirty="0">
                <a:latin typeface="Arial" panose="020B0604020202020204" pitchFamily="34" charset="0"/>
                <a:cs typeface="Arial" panose="020B0604020202020204" pitchFamily="34" charset="0"/>
              </a:rPr>
              <a:t>x</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y</a:t>
            </a:r>
            <a:r>
              <a:rPr lang="en-US" sz="2800" baseline="30000"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289 at the point E (-8, -15).</a:t>
            </a:r>
            <a:endParaRPr lang="en-US" sz="28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a:t>16.5 – Applying Circle Theorems</a:t>
            </a:r>
            <a:endParaRPr lang="en-GB" sz="3600" b="1" dirty="0" smtClean="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552804967"/>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515</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 – Problem Solving</a:t>
            </a:r>
            <a:endParaRPr lang="en-GB" sz="40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1625807922"/>
              </p:ext>
            </p:extLst>
          </p:nvPr>
        </p:nvGraphicFramePr>
        <p:xfrm>
          <a:off x="251518" y="1228368"/>
          <a:ext cx="8568952" cy="457200"/>
        </p:xfrm>
        <a:graphic>
          <a:graphicData uri="http://schemas.openxmlformats.org/drawingml/2006/table">
            <a:tbl>
              <a:tblPr firstRow="1" bandRow="1">
                <a:effectLst/>
                <a:tableStyleId>{5940675A-B579-460E-94D1-54222C63F5DA}</a:tableStyleId>
              </a:tblPr>
              <a:tblGrid>
                <a:gridCol w="1800202"/>
                <a:gridCol w="6768750"/>
              </a:tblGrid>
              <a:tr h="407680">
                <a:tc>
                  <a:txBody>
                    <a:bodyPr/>
                    <a:lstStyle/>
                    <a:p>
                      <a:r>
                        <a:rPr lang="en-US" sz="2400" b="1" dirty="0" smtClean="0">
                          <a:latin typeface="Arial" panose="020B0604020202020204" pitchFamily="34" charset="0"/>
                          <a:cs typeface="Arial" panose="020B0604020202020204" pitchFamily="34" charset="0"/>
                        </a:rPr>
                        <a:t>Objectives</a:t>
                      </a:r>
                      <a:endParaRPr lang="en-US" sz="2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pPr marL="0" indent="0">
                        <a:buFont typeface="Arial" panose="020B0604020202020204" pitchFamily="34" charset="0"/>
                        <a:buNone/>
                      </a:pPr>
                      <a:r>
                        <a:rPr lang="en-US" sz="2300" b="0" dirty="0" smtClean="0">
                          <a:latin typeface="Arial" panose="020B0604020202020204" pitchFamily="34" charset="0"/>
                          <a:cs typeface="Arial" panose="020B0604020202020204" pitchFamily="34" charset="0"/>
                        </a:rPr>
                        <a:t>Use logical reasoning to help you solve problems.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bl>
          </a:graphicData>
        </a:graphic>
      </p:graphicFrame>
      <p:grpSp>
        <p:nvGrpSpPr>
          <p:cNvPr id="11" name="Group 10"/>
          <p:cNvGrpSpPr/>
          <p:nvPr/>
        </p:nvGrpSpPr>
        <p:grpSpPr>
          <a:xfrm>
            <a:off x="335104" y="1793617"/>
            <a:ext cx="8541288" cy="4764190"/>
            <a:chOff x="3483872" y="1000988"/>
            <a:chExt cx="5264592" cy="4764190"/>
          </a:xfrm>
        </p:grpSpPr>
        <p:sp>
          <p:nvSpPr>
            <p:cNvPr id="12" name="Round Diagonal Corner Rectangle 11"/>
            <p:cNvSpPr/>
            <p:nvPr/>
          </p:nvSpPr>
          <p:spPr>
            <a:xfrm>
              <a:off x="3491880" y="1000988"/>
              <a:ext cx="5256584" cy="4764190"/>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483872" y="1004492"/>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5</a:t>
              </a:r>
              <a:endParaRPr lang="en-US" sz="20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33135" y="1521078"/>
              <a:ext cx="3892348" cy="3139321"/>
            </a:xfrm>
            <a:prstGeom prst="rect">
              <a:avLst/>
            </a:prstGeom>
          </p:spPr>
          <p:txBody>
            <a:bodyPr wrap="square">
              <a:spAutoFit/>
            </a:bodyPr>
            <a:lstStyle/>
            <a:p>
              <a:pPr>
                <a:spcAft>
                  <a:spcPts val="0"/>
                </a:spcAft>
                <a:buClr>
                  <a:srgbClr val="C00000"/>
                </a:buClr>
                <a:tabLst>
                  <a:tab pos="4972050" algn="r"/>
                </a:tabLst>
              </a:pPr>
              <a:r>
                <a:rPr lang="en-US" sz="2200" dirty="0">
                  <a:latin typeface="Arial" panose="020B0604020202020204" pitchFamily="34" charset="0"/>
                  <a:cs typeface="Arial" panose="020B0604020202020204" pitchFamily="34" charset="0"/>
                </a:rPr>
                <a:t>AC and BD are chords of a circle. They intersect at point E. </a:t>
              </a:r>
              <a:endParaRPr lang="en-US" sz="2200" dirty="0" smtClean="0">
                <a:latin typeface="Arial" panose="020B0604020202020204" pitchFamily="34" charset="0"/>
                <a:cs typeface="Arial" panose="020B0604020202020204" pitchFamily="34" charset="0"/>
              </a:endParaRPr>
            </a:p>
            <a:p>
              <a:pPr marL="457200" indent="-457200">
                <a:spcAft>
                  <a:spcPts val="0"/>
                </a:spcAft>
                <a:buClr>
                  <a:srgbClr val="C00000"/>
                </a:buClr>
                <a:buFont typeface="+mj-lt"/>
                <a:buAutoNum type="alphaLcParenR"/>
                <a:tabLst>
                  <a:tab pos="4972050" algn="r"/>
                </a:tabLst>
              </a:pPr>
              <a:r>
                <a:rPr lang="en-US" sz="2200" dirty="0" smtClean="0">
                  <a:latin typeface="Arial" panose="020B0604020202020204" pitchFamily="34" charset="0"/>
                  <a:cs typeface="Arial" panose="020B0604020202020204" pitchFamily="34" charset="0"/>
                </a:rPr>
                <a:t>Prove </a:t>
              </a:r>
              <a:r>
                <a:rPr lang="en-US" sz="2200" dirty="0">
                  <a:latin typeface="Arial" panose="020B0604020202020204" pitchFamily="34" charset="0"/>
                  <a:cs typeface="Arial" panose="020B0604020202020204" pitchFamily="34" charset="0"/>
                </a:rPr>
                <a:t>that triangles AED and BEC are similar.</a:t>
              </a:r>
            </a:p>
            <a:p>
              <a:pPr marL="457200" indent="-457200">
                <a:spcAft>
                  <a:spcPts val="0"/>
                </a:spcAft>
                <a:buClr>
                  <a:srgbClr val="C00000"/>
                </a:buClr>
                <a:buFont typeface="+mj-lt"/>
                <a:buAutoNum type="alphaLcParenR"/>
                <a:tabLst>
                  <a:tab pos="4972050" algn="r"/>
                </a:tabLst>
              </a:pPr>
              <a:r>
                <a:rPr lang="en-US" sz="2200" dirty="0">
                  <a:latin typeface="Arial" panose="020B0604020202020204" pitchFamily="34" charset="0"/>
                  <a:cs typeface="Arial" panose="020B0604020202020204" pitchFamily="34" charset="0"/>
                </a:rPr>
                <a:t>AE = 3 cm, DE = 6 cm and BE = 4 cm. Show that CE = 8 cm.</a:t>
              </a:r>
            </a:p>
            <a:p>
              <a:pPr>
                <a:spcAft>
                  <a:spcPts val="0"/>
                </a:spcAft>
                <a:buClr>
                  <a:srgbClr val="C00000"/>
                </a:buClr>
                <a:tabLst>
                  <a:tab pos="4972050" algn="r"/>
                </a:tabLst>
              </a:pPr>
              <a:endParaRPr lang="en-US" sz="2200" dirty="0">
                <a:latin typeface="Arial" panose="020B0604020202020204" pitchFamily="34" charset="0"/>
                <a:cs typeface="Arial" panose="020B0604020202020204" pitchFamily="34" charset="0"/>
              </a:endParaRPr>
            </a:p>
            <a:p>
              <a:pPr marL="457200" indent="-457200">
                <a:spcAft>
                  <a:spcPts val="0"/>
                </a:spcAft>
                <a:buClr>
                  <a:srgbClr val="C00000"/>
                </a:buClr>
                <a:buFont typeface="+mj-lt"/>
                <a:buAutoNum type="alphaLcParenR"/>
                <a:tabLst>
                  <a:tab pos="4972050" algn="r"/>
                </a:tabLst>
              </a:pPr>
              <a:r>
                <a:rPr lang="en-US" sz="2200" dirty="0">
                  <a:latin typeface="Comic Sans MS" panose="030F0702030302020204" pitchFamily="66" charset="0"/>
                </a:rPr>
                <a:t>Shapes are similar if corresponding angles are equal.</a:t>
              </a:r>
            </a:p>
            <a:p>
              <a:pPr>
                <a:spcAft>
                  <a:spcPts val="0"/>
                </a:spcAft>
                <a:buClr>
                  <a:srgbClr val="C00000"/>
                </a:buClr>
                <a:tabLst>
                  <a:tab pos="4972050" algn="r"/>
                </a:tabLst>
              </a:pPr>
              <a:r>
                <a:rPr lang="en-US" sz="2200" dirty="0">
                  <a:latin typeface="Comic Sans MS" panose="030F0702030302020204" pitchFamily="66" charset="0"/>
                </a:rPr>
                <a:t>Corresponding angles:</a:t>
              </a:r>
            </a:p>
          </p:txBody>
        </p:sp>
      </p:grpSp>
      <p:sp>
        <p:nvSpPr>
          <p:cNvPr id="16" name="Rectangle 15"/>
          <p:cNvSpPr/>
          <p:nvPr/>
        </p:nvSpPr>
        <p:spPr>
          <a:xfrm flipH="1">
            <a:off x="3045292" y="3861048"/>
            <a:ext cx="5775180"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a:solidFill>
                  <a:schemeClr val="tx1"/>
                </a:solidFill>
                <a:latin typeface="Arial" panose="020B0604020202020204" pitchFamily="34" charset="0"/>
                <a:cs typeface="Arial" panose="020B0604020202020204" pitchFamily="34" charset="0"/>
              </a:rPr>
              <a:t>State how you can show two triangles are similar.</a:t>
            </a:r>
            <a:endParaRPr lang="en-US" sz="2000" baseline="-25000" dirty="0">
              <a:solidFill>
                <a:schemeClr val="tx1"/>
              </a:solidFill>
              <a:latin typeface="Arial" panose="020B0604020202020204" pitchFamily="34" charset="0"/>
              <a:cs typeface="Arial" panose="020B0604020202020204" pitchFamily="34" charset="0"/>
            </a:endParaRPr>
          </a:p>
        </p:txBody>
      </p:sp>
      <p:cxnSp>
        <p:nvCxnSpPr>
          <p:cNvPr id="17" name="Straight Arrow Connector 16"/>
          <p:cNvCxnSpPr>
            <a:stCxn id="16" idx="3"/>
          </p:cNvCxnSpPr>
          <p:nvPr/>
        </p:nvCxnSpPr>
        <p:spPr>
          <a:xfrm flipH="1">
            <a:off x="2339752" y="4061103"/>
            <a:ext cx="705540" cy="303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flipH="1">
            <a:off x="415028" y="6093296"/>
            <a:ext cx="8405442"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dirty="0">
                <a:solidFill>
                  <a:schemeClr val="tx1"/>
                </a:solidFill>
                <a:latin typeface="Arial" panose="020B0604020202020204" pitchFamily="34" charset="0"/>
                <a:cs typeface="Arial" panose="020B0604020202020204" pitchFamily="34" charset="0"/>
              </a:rPr>
              <a:t>Use the diagram to </a:t>
            </a:r>
            <a:r>
              <a:rPr lang="en-US" sz="2000" dirty="0" smtClean="0">
                <a:solidFill>
                  <a:schemeClr val="tx1"/>
                </a:solidFill>
                <a:latin typeface="Arial" panose="020B0604020202020204" pitchFamily="34" charset="0"/>
                <a:cs typeface="Arial" panose="020B0604020202020204" pitchFamily="34" charset="0"/>
              </a:rPr>
              <a:t>identify the </a:t>
            </a:r>
            <a:r>
              <a:rPr lang="en-US" sz="2000" dirty="0">
                <a:solidFill>
                  <a:schemeClr val="tx1"/>
                </a:solidFill>
                <a:latin typeface="Arial" panose="020B0604020202020204" pitchFamily="34" charset="0"/>
                <a:cs typeface="Arial" panose="020B0604020202020204" pitchFamily="34" charset="0"/>
              </a:rPr>
              <a:t>corresponding </a:t>
            </a:r>
            <a:r>
              <a:rPr lang="en-US" sz="2000" dirty="0" smtClean="0">
                <a:solidFill>
                  <a:schemeClr val="tx1"/>
                </a:solidFill>
                <a:latin typeface="Arial" panose="020B0604020202020204" pitchFamily="34" charset="0"/>
                <a:cs typeface="Arial" panose="020B0604020202020204" pitchFamily="34" charset="0"/>
              </a:rPr>
              <a:t>angles in </a:t>
            </a:r>
            <a:r>
              <a:rPr lang="en-US" sz="2000" dirty="0">
                <a:solidFill>
                  <a:schemeClr val="tx1"/>
                </a:solidFill>
                <a:latin typeface="Arial" panose="020B0604020202020204" pitchFamily="34" charset="0"/>
                <a:cs typeface="Arial" panose="020B0604020202020204" pitchFamily="34" charset="0"/>
              </a:rPr>
              <a:t>the two triangles.</a:t>
            </a:r>
          </a:p>
        </p:txBody>
      </p:sp>
      <p:graphicFrame>
        <p:nvGraphicFramePr>
          <p:cNvPr id="29" name="Table 28"/>
          <p:cNvGraphicFramePr>
            <a:graphicFrameLocks noGrp="1"/>
          </p:cNvGraphicFramePr>
          <p:nvPr>
            <p:extLst>
              <p:ext uri="{D42A27DB-BD31-4B8C-83A1-F6EECF244321}">
                <p14:modId xmlns:p14="http://schemas.microsoft.com/office/powerpoint/2010/main" val="3456779362"/>
              </p:ext>
            </p:extLst>
          </p:nvPr>
        </p:nvGraphicFramePr>
        <p:xfrm>
          <a:off x="3419872" y="4772561"/>
          <a:ext cx="3178606" cy="1217558"/>
        </p:xfrm>
        <a:graphic>
          <a:graphicData uri="http://schemas.openxmlformats.org/drawingml/2006/table">
            <a:tbl>
              <a:tblPr firstRow="1" bandRow="1">
                <a:tableStyleId>{5940675A-B579-460E-94D1-54222C63F5DA}</a:tableStyleId>
              </a:tblPr>
              <a:tblGrid>
                <a:gridCol w="1059535"/>
                <a:gridCol w="529768"/>
                <a:gridCol w="529768"/>
                <a:gridCol w="1059535"/>
              </a:tblGrid>
              <a:tr h="425899">
                <a:tc gridSpan="2">
                  <a:txBody>
                    <a:bodyPr/>
                    <a:lstStyle/>
                    <a:p>
                      <a:pPr algn="ctr"/>
                      <a:r>
                        <a:rPr lang="en-US" sz="1800" dirty="0" smtClean="0">
                          <a:latin typeface="Arial" panose="020B0604020202020204" pitchFamily="34" charset="0"/>
                          <a:cs typeface="Arial" panose="020B0604020202020204" pitchFamily="34" charset="0"/>
                        </a:rPr>
                        <a:t>Triangle AED</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dirty="0" smtClean="0">
                          <a:latin typeface="Arial" panose="020B0604020202020204" pitchFamily="34" charset="0"/>
                          <a:cs typeface="Arial" panose="020B0604020202020204" pitchFamily="34" charset="0"/>
                        </a:rPr>
                        <a:t>Triangle BEC</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5899">
                <a:tc>
                  <a:txBody>
                    <a:bodyPr/>
                    <a:lstStyle/>
                    <a:p>
                      <a:pPr algn="ctr"/>
                      <a:r>
                        <a:rPr lang="en-US" sz="1800" dirty="0" smtClean="0">
                          <a:latin typeface="Arial" panose="020B0604020202020204" pitchFamily="34" charset="0"/>
                          <a:cs typeface="Arial" panose="020B0604020202020204" pitchFamily="34" charset="0"/>
                        </a:rPr>
                        <a:t>DAF</a:t>
                      </a:r>
                      <a:endParaRPr lang="en-US" sz="18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dirty="0" smtClean="0">
                          <a:latin typeface="Arial" panose="020B0604020202020204" pitchFamily="34" charset="0"/>
                          <a:cs typeface="Arial" panose="020B0604020202020204" pitchFamily="34" charset="0"/>
                        </a:rPr>
                        <a:t>and</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1800" dirty="0" smtClean="0">
                          <a:latin typeface="Arial" panose="020B0604020202020204" pitchFamily="34" charset="0"/>
                          <a:cs typeface="Arial" panose="020B0604020202020204" pitchFamily="34" charset="0"/>
                        </a:rPr>
                        <a:t>CBE</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801">
                <a:tc>
                  <a:txBody>
                    <a:bodyPr/>
                    <a:lstStyle/>
                    <a:p>
                      <a:pPr algn="ctr"/>
                      <a:r>
                        <a:rPr lang="en-US" sz="1800" dirty="0" smtClean="0">
                          <a:latin typeface="Arial" panose="020B0604020202020204" pitchFamily="34" charset="0"/>
                          <a:cs typeface="Arial" panose="020B0604020202020204" pitchFamily="34" charset="0"/>
                        </a:rPr>
                        <a:t>AED</a:t>
                      </a:r>
                      <a:endParaRPr lang="en-US" sz="18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dirty="0" smtClean="0">
                          <a:latin typeface="Arial" panose="020B0604020202020204" pitchFamily="34" charset="0"/>
                          <a:cs typeface="Arial" panose="020B0604020202020204" pitchFamily="34" charset="0"/>
                        </a:rPr>
                        <a:t>and</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1800" dirty="0" smtClean="0">
                          <a:latin typeface="Arial" panose="020B0604020202020204" pitchFamily="34" charset="0"/>
                          <a:cs typeface="Arial" panose="020B0604020202020204" pitchFamily="34" charset="0"/>
                        </a:rPr>
                        <a:t>BCE</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cxnSp>
        <p:nvCxnSpPr>
          <p:cNvPr id="18" name="Straight Arrow Connector 17"/>
          <p:cNvCxnSpPr/>
          <p:nvPr/>
        </p:nvCxnSpPr>
        <p:spPr>
          <a:xfrm flipH="1" flipV="1">
            <a:off x="2195736" y="5453028"/>
            <a:ext cx="144016" cy="5802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4"/>
          <a:srcRect l="52238" t="34251" r="19783" b="38450"/>
          <a:stretch/>
        </p:blipFill>
        <p:spPr>
          <a:xfrm>
            <a:off x="7164288" y="2298898"/>
            <a:ext cx="1432828" cy="1490142"/>
          </a:xfrm>
          <a:prstGeom prst="rect">
            <a:avLst/>
          </a:prstGeom>
        </p:spPr>
      </p:pic>
    </p:spTree>
    <p:extLst>
      <p:ext uri="{BB962C8B-B14F-4D97-AF65-F5344CB8AC3E}">
        <p14:creationId xmlns:p14="http://schemas.microsoft.com/office/powerpoint/2010/main" val="3463098335"/>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515</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 – Problem Solving</a:t>
            </a:r>
            <a:endParaRPr lang="en-GB" sz="40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1625807922"/>
              </p:ext>
            </p:extLst>
          </p:nvPr>
        </p:nvGraphicFramePr>
        <p:xfrm>
          <a:off x="251518" y="1228368"/>
          <a:ext cx="8568952" cy="457200"/>
        </p:xfrm>
        <a:graphic>
          <a:graphicData uri="http://schemas.openxmlformats.org/drawingml/2006/table">
            <a:tbl>
              <a:tblPr firstRow="1" bandRow="1">
                <a:effectLst/>
                <a:tableStyleId>{5940675A-B579-460E-94D1-54222C63F5DA}</a:tableStyleId>
              </a:tblPr>
              <a:tblGrid>
                <a:gridCol w="1800202"/>
                <a:gridCol w="6768750"/>
              </a:tblGrid>
              <a:tr h="407680">
                <a:tc>
                  <a:txBody>
                    <a:bodyPr/>
                    <a:lstStyle/>
                    <a:p>
                      <a:r>
                        <a:rPr lang="en-US" sz="2400" b="1" dirty="0" smtClean="0">
                          <a:latin typeface="Arial" panose="020B0604020202020204" pitchFamily="34" charset="0"/>
                          <a:cs typeface="Arial" panose="020B0604020202020204" pitchFamily="34" charset="0"/>
                        </a:rPr>
                        <a:t>Objectives</a:t>
                      </a:r>
                      <a:endParaRPr lang="en-US" sz="2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pPr marL="0" indent="0">
                        <a:buFont typeface="Arial" panose="020B0604020202020204" pitchFamily="34" charset="0"/>
                        <a:buNone/>
                      </a:pPr>
                      <a:r>
                        <a:rPr lang="en-US" sz="2300" b="0" dirty="0" smtClean="0">
                          <a:latin typeface="Arial" panose="020B0604020202020204" pitchFamily="34" charset="0"/>
                          <a:cs typeface="Arial" panose="020B0604020202020204" pitchFamily="34" charset="0"/>
                        </a:rPr>
                        <a:t>Use logical reasoning to help you solve problems.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bl>
          </a:graphicData>
        </a:graphic>
      </p:graphicFrame>
      <p:grpSp>
        <p:nvGrpSpPr>
          <p:cNvPr id="11" name="Group 10"/>
          <p:cNvGrpSpPr/>
          <p:nvPr/>
        </p:nvGrpSpPr>
        <p:grpSpPr>
          <a:xfrm>
            <a:off x="335104" y="1793617"/>
            <a:ext cx="8541288" cy="5013628"/>
            <a:chOff x="3483872" y="1000988"/>
            <a:chExt cx="5264592" cy="5013628"/>
          </a:xfrm>
        </p:grpSpPr>
        <p:sp>
          <p:nvSpPr>
            <p:cNvPr id="12" name="Round Diagonal Corner Rectangle 11"/>
            <p:cNvSpPr/>
            <p:nvPr/>
          </p:nvSpPr>
          <p:spPr>
            <a:xfrm>
              <a:off x="3491880" y="1000988"/>
              <a:ext cx="5256584" cy="4764190"/>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483872" y="1004492"/>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5</a:t>
              </a:r>
              <a:endParaRPr lang="en-US" sz="20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33135" y="1521078"/>
              <a:ext cx="3459819" cy="4493538"/>
            </a:xfrm>
            <a:prstGeom prst="rect">
              <a:avLst/>
            </a:prstGeom>
          </p:spPr>
          <p:txBody>
            <a:bodyPr wrap="square">
              <a:spAutoFit/>
            </a:bodyPr>
            <a:lstStyle/>
            <a:p>
              <a:pPr>
                <a:spcAft>
                  <a:spcPts val="0"/>
                </a:spcAft>
                <a:buClr>
                  <a:srgbClr val="C00000"/>
                </a:buClr>
                <a:tabLst>
                  <a:tab pos="1495425" algn="l"/>
                  <a:tab pos="4972050" algn="r"/>
                </a:tabLst>
              </a:pPr>
              <a:r>
                <a:rPr lang="en-US" sz="2500" dirty="0">
                  <a:latin typeface="Comic Sans MS" panose="030F0702030302020204" pitchFamily="66" charset="0"/>
                </a:rPr>
                <a:t>Angle DAE </a:t>
              </a:r>
              <a:r>
                <a:rPr lang="en-US" sz="2500" dirty="0" smtClean="0">
                  <a:latin typeface="Comic Sans MS" panose="030F0702030302020204" pitchFamily="66" charset="0"/>
                </a:rPr>
                <a:t>= </a:t>
              </a:r>
              <a:r>
                <a:rPr lang="en-US" sz="2500" dirty="0">
                  <a:latin typeface="Comic Sans MS" panose="030F0702030302020204" pitchFamily="66" charset="0"/>
                </a:rPr>
                <a:t>angle CBE (angles at circumference </a:t>
              </a:r>
              <a:r>
                <a:rPr lang="en-US" sz="2500" dirty="0" smtClean="0">
                  <a:latin typeface="Comic Sans MS" panose="030F0702030302020204" pitchFamily="66" charset="0"/>
                </a:rPr>
                <a:t>subtended </a:t>
              </a:r>
              <a:r>
                <a:rPr lang="en-US" sz="2500" dirty="0">
                  <a:latin typeface="Comic Sans MS" panose="030F0702030302020204" pitchFamily="66" charset="0"/>
                </a:rPr>
                <a:t>by the same arc)</a:t>
              </a:r>
            </a:p>
            <a:p>
              <a:pPr>
                <a:spcAft>
                  <a:spcPts val="0"/>
                </a:spcAft>
                <a:buClr>
                  <a:srgbClr val="C00000"/>
                </a:buClr>
                <a:tabLst>
                  <a:tab pos="1495425" algn="l"/>
                  <a:tab pos="4972050" algn="r"/>
                </a:tabLst>
              </a:pPr>
              <a:r>
                <a:rPr lang="en-US" sz="2500" dirty="0">
                  <a:latin typeface="Comic Sans MS" panose="030F0702030302020204" pitchFamily="66" charset="0"/>
                </a:rPr>
                <a:t>Angle ADF </a:t>
              </a:r>
              <a:r>
                <a:rPr lang="en-US" sz="2500" dirty="0" smtClean="0">
                  <a:latin typeface="Comic Sans MS" panose="030F0702030302020204" pitchFamily="66" charset="0"/>
                </a:rPr>
                <a:t>= </a:t>
              </a:r>
              <a:r>
                <a:rPr lang="en-US" sz="2500" dirty="0">
                  <a:latin typeface="Comic Sans MS" panose="030F0702030302020204" pitchFamily="66" charset="0"/>
                </a:rPr>
                <a:t>angle BOF (angles at circumference </a:t>
              </a:r>
              <a:r>
                <a:rPr lang="en-US" sz="2500" dirty="0" smtClean="0">
                  <a:latin typeface="Comic Sans MS" panose="030F0702030302020204" pitchFamily="66" charset="0"/>
                </a:rPr>
                <a:t>	subtended </a:t>
              </a:r>
              <a:r>
                <a:rPr lang="en-US" sz="2500" dirty="0">
                  <a:latin typeface="Comic Sans MS" panose="030F0702030302020204" pitchFamily="66" charset="0"/>
                </a:rPr>
                <a:t>by the same arc)</a:t>
              </a:r>
            </a:p>
            <a:p>
              <a:pPr>
                <a:spcAft>
                  <a:spcPts val="0"/>
                </a:spcAft>
                <a:buClr>
                  <a:srgbClr val="C00000"/>
                </a:buClr>
                <a:tabLst>
                  <a:tab pos="1495425" algn="l"/>
                  <a:tab pos="4972050" algn="r"/>
                </a:tabLst>
              </a:pPr>
              <a:r>
                <a:rPr lang="en-US" sz="2500" dirty="0">
                  <a:latin typeface="Comic Sans MS" panose="030F0702030302020204" pitchFamily="66" charset="0"/>
                </a:rPr>
                <a:t>Angle AED </a:t>
              </a:r>
              <a:r>
                <a:rPr lang="en-US" sz="2500" dirty="0" smtClean="0">
                  <a:latin typeface="Comic Sans MS" panose="030F0702030302020204" pitchFamily="66" charset="0"/>
                </a:rPr>
                <a:t>= </a:t>
              </a:r>
              <a:r>
                <a:rPr lang="en-US" sz="2500" dirty="0">
                  <a:latin typeface="Comic Sans MS" panose="030F0702030302020204" pitchFamily="66" charset="0"/>
                </a:rPr>
                <a:t>angle BEC (vertically opposite angles)</a:t>
              </a:r>
            </a:p>
            <a:p>
              <a:pPr>
                <a:spcAft>
                  <a:spcPts val="0"/>
                </a:spcAft>
                <a:buClr>
                  <a:srgbClr val="C00000"/>
                </a:buClr>
                <a:tabLst>
                  <a:tab pos="1495425" algn="l"/>
                  <a:tab pos="4972050" algn="r"/>
                </a:tabLst>
              </a:pPr>
              <a:r>
                <a:rPr lang="en-US" sz="2500" dirty="0" smtClean="0">
                  <a:latin typeface="Comic Sans MS" panose="030F0702030302020204" pitchFamily="66" charset="0"/>
                </a:rPr>
                <a:t>All </a:t>
              </a:r>
              <a:r>
                <a:rPr lang="en-US" sz="2500" dirty="0">
                  <a:latin typeface="Comic Sans MS" panose="030F0702030302020204" pitchFamily="66" charset="0"/>
                </a:rPr>
                <a:t>corresponding angles are equal. Therefore, triangles AED and BEC are similar</a:t>
              </a:r>
              <a:r>
                <a:rPr lang="en-US" sz="2500" dirty="0" smtClean="0">
                  <a:latin typeface="Comic Sans MS" panose="030F0702030302020204" pitchFamily="66" charset="0"/>
                </a:rPr>
                <a:t>.</a:t>
              </a:r>
              <a:endParaRPr lang="en-US" sz="2500" dirty="0">
                <a:latin typeface="Comic Sans MS" panose="030F0702030302020204" pitchFamily="66" charset="0"/>
              </a:endParaRPr>
            </a:p>
          </p:txBody>
        </p:sp>
      </p:grpSp>
      <p:sp>
        <p:nvSpPr>
          <p:cNvPr id="16" name="Rectangle 15"/>
          <p:cNvSpPr/>
          <p:nvPr/>
        </p:nvSpPr>
        <p:spPr>
          <a:xfrm flipH="1">
            <a:off x="6156176" y="2121238"/>
            <a:ext cx="2592288" cy="35394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dirty="0">
                <a:solidFill>
                  <a:schemeClr val="tx1"/>
                </a:solidFill>
                <a:latin typeface="Arial" panose="020B0604020202020204" pitchFamily="34" charset="0"/>
                <a:cs typeface="Arial" panose="020B0604020202020204" pitchFamily="34" charset="0"/>
              </a:rPr>
              <a:t>Look at the diagram. What reasons can you give for each pair of corresponding angles being equal?</a:t>
            </a:r>
            <a:endParaRPr lang="en-US" sz="2800" baseline="-25000" dirty="0">
              <a:solidFill>
                <a:schemeClr val="tx1"/>
              </a:solidFill>
              <a:latin typeface="Arial" panose="020B0604020202020204" pitchFamily="34" charset="0"/>
              <a:cs typeface="Arial" panose="020B0604020202020204" pitchFamily="34" charset="0"/>
            </a:endParaRPr>
          </a:p>
        </p:txBody>
      </p:sp>
      <p:cxnSp>
        <p:nvCxnSpPr>
          <p:cNvPr id="17" name="Straight Arrow Connector 16"/>
          <p:cNvCxnSpPr>
            <a:stCxn id="16" idx="3"/>
          </p:cNvCxnSpPr>
          <p:nvPr/>
        </p:nvCxnSpPr>
        <p:spPr>
          <a:xfrm flipH="1" flipV="1">
            <a:off x="5436096" y="3861048"/>
            <a:ext cx="720080" cy="299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343000"/>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515</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 – Problem Solving</a:t>
            </a:r>
            <a:endParaRPr lang="en-GB" sz="4000" b="1" dirty="0" smtClean="0"/>
          </a:p>
        </p:txBody>
      </p:sp>
      <p:graphicFrame>
        <p:nvGraphicFramePr>
          <p:cNvPr id="8" name="Table 7"/>
          <p:cNvGraphicFramePr>
            <a:graphicFrameLocks noGrp="1"/>
          </p:cNvGraphicFramePr>
          <p:nvPr>
            <p:extLst>
              <p:ext uri="{D42A27DB-BD31-4B8C-83A1-F6EECF244321}">
                <p14:modId xmlns:p14="http://schemas.microsoft.com/office/powerpoint/2010/main" val="1625807922"/>
              </p:ext>
            </p:extLst>
          </p:nvPr>
        </p:nvGraphicFramePr>
        <p:xfrm>
          <a:off x="251518" y="1228368"/>
          <a:ext cx="8568952" cy="457200"/>
        </p:xfrm>
        <a:graphic>
          <a:graphicData uri="http://schemas.openxmlformats.org/drawingml/2006/table">
            <a:tbl>
              <a:tblPr firstRow="1" bandRow="1">
                <a:effectLst/>
                <a:tableStyleId>{5940675A-B579-460E-94D1-54222C63F5DA}</a:tableStyleId>
              </a:tblPr>
              <a:tblGrid>
                <a:gridCol w="1800202"/>
                <a:gridCol w="6768750"/>
              </a:tblGrid>
              <a:tr h="407680">
                <a:tc>
                  <a:txBody>
                    <a:bodyPr/>
                    <a:lstStyle/>
                    <a:p>
                      <a:r>
                        <a:rPr lang="en-US" sz="2400" b="1" dirty="0" smtClean="0">
                          <a:latin typeface="Arial" panose="020B0604020202020204" pitchFamily="34" charset="0"/>
                          <a:cs typeface="Arial" panose="020B0604020202020204" pitchFamily="34" charset="0"/>
                        </a:rPr>
                        <a:t>Objectives</a:t>
                      </a:r>
                      <a:endParaRPr lang="en-US" sz="24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pPr marL="0" indent="0">
                        <a:buFont typeface="Arial" panose="020B0604020202020204" pitchFamily="34" charset="0"/>
                        <a:buNone/>
                      </a:pPr>
                      <a:r>
                        <a:rPr lang="en-US" sz="2300" b="0" dirty="0" smtClean="0">
                          <a:latin typeface="Arial" panose="020B0604020202020204" pitchFamily="34" charset="0"/>
                          <a:cs typeface="Arial" panose="020B0604020202020204" pitchFamily="34" charset="0"/>
                        </a:rPr>
                        <a:t>Use logical reasoning to help you solve problems.</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bl>
          </a:graphicData>
        </a:graphic>
      </p:graphicFrame>
      <p:grpSp>
        <p:nvGrpSpPr>
          <p:cNvPr id="11" name="Group 10"/>
          <p:cNvGrpSpPr/>
          <p:nvPr/>
        </p:nvGrpSpPr>
        <p:grpSpPr>
          <a:xfrm>
            <a:off x="335104" y="1793617"/>
            <a:ext cx="8541288" cy="4866216"/>
            <a:chOff x="3483872" y="1000988"/>
            <a:chExt cx="5264592" cy="4866216"/>
          </a:xfrm>
        </p:grpSpPr>
        <p:sp>
          <p:nvSpPr>
            <p:cNvPr id="12" name="Round Diagonal Corner Rectangle 11"/>
            <p:cNvSpPr/>
            <p:nvPr/>
          </p:nvSpPr>
          <p:spPr>
            <a:xfrm>
              <a:off x="3491880" y="1000988"/>
              <a:ext cx="5256584" cy="4764190"/>
            </a:xfrm>
            <a:prstGeom prst="round2DiagRect">
              <a:avLst>
                <a:gd name="adj1" fmla="val 0"/>
                <a:gd name="adj2" fmla="val 10084"/>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Diagonal Corner Rectangle 13"/>
            <p:cNvSpPr/>
            <p:nvPr/>
          </p:nvSpPr>
          <p:spPr>
            <a:xfrm>
              <a:off x="3483872" y="1004492"/>
              <a:ext cx="5256584" cy="428544"/>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Example 5</a:t>
              </a:r>
              <a:endParaRPr lang="en-US" sz="20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Rectangle 14"/>
                <p:cNvSpPr/>
                <p:nvPr/>
              </p:nvSpPr>
              <p:spPr>
                <a:xfrm>
                  <a:off x="3533135" y="1521078"/>
                  <a:ext cx="3892348" cy="4346126"/>
                </a:xfrm>
                <a:prstGeom prst="rect">
                  <a:avLst/>
                </a:prstGeom>
              </p:spPr>
              <p:txBody>
                <a:bodyPr wrap="square">
                  <a:spAutoFit/>
                </a:bodyPr>
                <a:lstStyle/>
                <a:p>
                  <a:pPr marL="457200" indent="-457200">
                    <a:spcAft>
                      <a:spcPts val="0"/>
                    </a:spcAft>
                    <a:buClr>
                      <a:srgbClr val="C00000"/>
                    </a:buClr>
                    <a:buFont typeface="+mj-lt"/>
                    <a:buAutoNum type="alphaLcParenR" startAt="2"/>
                    <a:tabLst>
                      <a:tab pos="1495425" algn="l"/>
                      <a:tab pos="4972050" algn="r"/>
                    </a:tabLst>
                  </a:pPr>
                  <a:r>
                    <a:rPr lang="en-US" sz="2000" dirty="0" smtClean="0">
                      <a:latin typeface="Comic Sans MS" panose="030F0702030302020204" pitchFamily="66" charset="0"/>
                    </a:rPr>
                    <a:t>In </a:t>
                  </a:r>
                  <a:r>
                    <a:rPr lang="en-US" sz="2000" dirty="0">
                      <a:latin typeface="Comic Sans MS" panose="030F0702030302020204" pitchFamily="66" charset="0"/>
                    </a:rPr>
                    <a:t>similar shapes, all corresponding sides are in the same ratio</a:t>
                  </a:r>
                  <a:r>
                    <a:rPr lang="en-US" sz="2000" dirty="0" smtClean="0">
                      <a:latin typeface="Comic Sans MS" panose="030F0702030302020204" pitchFamily="66" charset="0"/>
                    </a:rPr>
                    <a:t>.</a:t>
                  </a:r>
                </a:p>
                <a:p>
                  <a:pPr>
                    <a:spcAft>
                      <a:spcPts val="0"/>
                    </a:spcAft>
                    <a:buClr>
                      <a:srgbClr val="C00000"/>
                    </a:buClr>
                    <a:tabLst>
                      <a:tab pos="1495425" algn="l"/>
                      <a:tab pos="4972050" algn="r"/>
                    </a:tabLst>
                  </a:pPr>
                  <a:r>
                    <a:rPr lang="en-US" sz="2000" dirty="0">
                      <a:latin typeface="Comic Sans MS" panose="030F0702030302020204" pitchFamily="66" charset="0"/>
                    </a:rPr>
                    <a:t>Corresponding sides</a:t>
                  </a:r>
                  <a:br>
                    <a:rPr lang="en-US" sz="2000" dirty="0">
                      <a:latin typeface="Comic Sans MS" panose="030F0702030302020204" pitchFamily="66" charset="0"/>
                    </a:rPr>
                  </a:br>
                  <a:r>
                    <a:rPr lang="en-US" sz="2000" dirty="0">
                      <a:latin typeface="Comic Sans MS" panose="030F0702030302020204" pitchFamily="66" charset="0"/>
                    </a:rPr>
                    <a:t/>
                  </a:r>
                  <a:br>
                    <a:rPr lang="en-US" sz="2000" dirty="0">
                      <a:latin typeface="Comic Sans MS" panose="030F0702030302020204" pitchFamily="66" charset="0"/>
                    </a:rPr>
                  </a:br>
                  <a:r>
                    <a:rPr lang="en-US" sz="2000" dirty="0">
                      <a:latin typeface="Comic Sans MS" panose="030F0702030302020204" pitchFamily="66" charset="0"/>
                    </a:rPr>
                    <a:t/>
                  </a:r>
                  <a:br>
                    <a:rPr lang="en-US" sz="2000" dirty="0">
                      <a:latin typeface="Comic Sans MS" panose="030F0702030302020204" pitchFamily="66" charset="0"/>
                    </a:rPr>
                  </a:br>
                  <a:endParaRPr lang="en-US" sz="2000" dirty="0" smtClean="0">
                    <a:latin typeface="Comic Sans MS" panose="030F0702030302020204" pitchFamily="66" charset="0"/>
                  </a:endParaRPr>
                </a:p>
                <a:p>
                  <a:pPr>
                    <a:spcAft>
                      <a:spcPts val="0"/>
                    </a:spcAft>
                    <a:buClr>
                      <a:srgbClr val="C00000"/>
                    </a:buClr>
                    <a:tabLst>
                      <a:tab pos="1495425" algn="l"/>
                      <a:tab pos="4972050" algn="r"/>
                    </a:tabLst>
                  </a:pPr>
                  <a:r>
                    <a:rPr lang="en-US" sz="800" dirty="0">
                      <a:latin typeface="Comic Sans MS" panose="030F0702030302020204" pitchFamily="66" charset="0"/>
                    </a:rPr>
                    <a:t/>
                  </a:r>
                  <a:br>
                    <a:rPr lang="en-US" sz="800" dirty="0">
                      <a:latin typeface="Comic Sans MS" panose="030F0702030302020204" pitchFamily="66" charset="0"/>
                    </a:rPr>
                  </a:br>
                  <a:r>
                    <a:rPr lang="en-US" sz="2000" dirty="0">
                      <a:latin typeface="Comic Sans MS" panose="030F0702030302020204" pitchFamily="66" charset="0"/>
                    </a:rPr>
                    <a:t>Corresponding </a:t>
                  </a:r>
                  <a:r>
                    <a:rPr lang="en-US" sz="2000" dirty="0" smtClean="0">
                      <a:latin typeface="Comic Sans MS" panose="030F0702030302020204" pitchFamily="66" charset="0"/>
                    </a:rPr>
                    <a:t>sides</a:t>
                  </a:r>
                </a:p>
                <a:p>
                  <a:pPr>
                    <a:spcAft>
                      <a:spcPts val="0"/>
                    </a:spcAft>
                    <a:buClr>
                      <a:srgbClr val="C00000"/>
                    </a:buClr>
                    <a:tabLst>
                      <a:tab pos="1495425" algn="l"/>
                      <a:tab pos="4972050" algn="r"/>
                    </a:tabLst>
                  </a:pPr>
                  <a:endParaRPr lang="en-US" sz="1400" dirty="0" smtClean="0">
                    <a:latin typeface="Comic Sans MS" panose="030F0702030302020204" pitchFamily="66" charset="0"/>
                  </a:endParaRPr>
                </a:p>
                <a:p>
                  <a:pPr>
                    <a:spcAft>
                      <a:spcPts val="0"/>
                    </a:spcAft>
                    <a:buClr>
                      <a:srgbClr val="C00000"/>
                    </a:buClr>
                    <a:tabLst>
                      <a:tab pos="1495425" algn="l"/>
                      <a:tab pos="4972050" algn="r"/>
                    </a:tabLst>
                  </a:pPr>
                  <a:r>
                    <a:rPr lang="en-US" sz="2000" dirty="0">
                      <a:latin typeface="Comic Sans MS" panose="030F0702030302020204" pitchFamily="66" charset="0"/>
                    </a:rPr>
                    <a:t/>
                  </a:r>
                  <a:br>
                    <a:rPr lang="en-US" sz="2000" dirty="0">
                      <a:latin typeface="Comic Sans MS" panose="030F0702030302020204" pitchFamily="66" charset="0"/>
                    </a:rPr>
                  </a:br>
                  <a:r>
                    <a:rPr lang="en-US" sz="2000" dirty="0">
                      <a:latin typeface="Comic Sans MS" panose="030F0702030302020204" pitchFamily="66" charset="0"/>
                    </a:rPr>
                    <a:t/>
                  </a:r>
                  <a:br>
                    <a:rPr lang="en-US" sz="2000" dirty="0">
                      <a:latin typeface="Comic Sans MS" panose="030F0702030302020204" pitchFamily="66" charset="0"/>
                    </a:rPr>
                  </a:br>
                  <a:r>
                    <a:rPr lang="en-US" sz="2000" dirty="0">
                      <a:latin typeface="Comic Sans MS" panose="030F0702030302020204" pitchFamily="66" charset="0"/>
                    </a:rPr>
                    <a:t/>
                  </a:r>
                  <a:br>
                    <a:rPr lang="en-US" sz="2000" dirty="0">
                      <a:latin typeface="Comic Sans MS" panose="030F0702030302020204" pitchFamily="66" charset="0"/>
                    </a:rPr>
                  </a:br>
                  <a:r>
                    <a:rPr lang="en-US" sz="2000" dirty="0">
                      <a:latin typeface="Comic Sans MS" panose="030F0702030302020204" pitchFamily="66" charset="0"/>
                    </a:rPr>
                    <a:t>As all pairs of corresponding sides </a:t>
                  </a:r>
                  <a:r>
                    <a:rPr lang="en-US" sz="2000" dirty="0" smtClean="0">
                      <a:latin typeface="Comic Sans MS" panose="030F0702030302020204" pitchFamily="66" charset="0"/>
                    </a:rPr>
                    <a:t>are in the </a:t>
                  </a:r>
                  <a:br>
                    <a:rPr lang="en-US" sz="2000" dirty="0" smtClean="0">
                      <a:latin typeface="Comic Sans MS" panose="030F0702030302020204" pitchFamily="66" charset="0"/>
                    </a:rPr>
                  </a:br>
                  <a:r>
                    <a:rPr lang="en-US" sz="2000" dirty="0" smtClean="0">
                      <a:latin typeface="Comic Sans MS" panose="030F0702030302020204" pitchFamily="66" charset="0"/>
                    </a:rPr>
                    <a:t>same ratio,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0" smtClean="0">
                              <a:latin typeface="Cambria Math" panose="02040503050406030204" pitchFamily="18" charset="0"/>
                              <a:cs typeface="Arial" panose="020B0604020202020204" pitchFamily="34" charset="0"/>
                            </a:rPr>
                            <m:t>3</m:t>
                          </m:r>
                        </m:num>
                        <m:den>
                          <m:r>
                            <a:rPr lang="en-US" sz="2000" b="0" i="0" smtClean="0">
                              <a:latin typeface="Cambria Math" panose="02040503050406030204" pitchFamily="18" charset="0"/>
                              <a:cs typeface="Arial" panose="020B0604020202020204" pitchFamily="34" charset="0"/>
                            </a:rPr>
                            <m:t>4</m:t>
                          </m:r>
                        </m:den>
                      </m:f>
                    </m:oMath>
                  </a14:m>
                  <a:r>
                    <a:rPr lang="en-US" sz="2000" dirty="0" smtClean="0">
                      <a:latin typeface="Comic Sans MS" panose="030F0702030302020204" pitchFamily="66" charset="0"/>
                    </a:rPr>
                    <a:t> =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0" smtClean="0">
                              <a:latin typeface="Cambria Math" panose="02040503050406030204" pitchFamily="18" charset="0"/>
                              <a:cs typeface="Arial" panose="020B0604020202020204" pitchFamily="34" charset="0"/>
                            </a:rPr>
                            <m:t>6</m:t>
                          </m:r>
                        </m:num>
                        <m:den>
                          <m:r>
                            <m:rPr>
                              <m:sty m:val="p"/>
                            </m:rPr>
                            <a:rPr lang="en-US" sz="2000" b="0" i="0" smtClean="0">
                              <a:latin typeface="Cambria Math" panose="02040503050406030204" pitchFamily="18" charset="0"/>
                              <a:cs typeface="Arial" panose="020B0604020202020204" pitchFamily="34" charset="0"/>
                            </a:rPr>
                            <m:t>CE</m:t>
                          </m:r>
                        </m:den>
                      </m:f>
                    </m:oMath>
                  </a14:m>
                  <a:r>
                    <a:rPr lang="en-US" sz="2000" dirty="0" smtClean="0">
                      <a:latin typeface="Comic Sans MS" panose="030F0702030302020204" pitchFamily="66" charset="0"/>
                    </a:rPr>
                    <a:t>   Therefore</a:t>
                  </a:r>
                  <a:r>
                    <a:rPr lang="en-US" sz="2000" dirty="0">
                      <a:latin typeface="Comic Sans MS" panose="030F0702030302020204" pitchFamily="66" charset="0"/>
                    </a:rPr>
                    <a:t>, CE = Bern</a:t>
                  </a:r>
                </a:p>
              </p:txBody>
            </p:sp>
          </mc:Choice>
          <mc:Fallback xmlns="">
            <p:sp>
              <p:nvSpPr>
                <p:cNvPr id="15" name="Rectangle 14"/>
                <p:cNvSpPr>
                  <a:spLocks noRot="1" noChangeAspect="1" noMove="1" noResize="1" noEditPoints="1" noAdjustHandles="1" noChangeArrowheads="1" noChangeShapeType="1" noTextEdit="1"/>
                </p:cNvSpPr>
                <p:nvPr/>
              </p:nvSpPr>
              <p:spPr>
                <a:xfrm>
                  <a:off x="3533135" y="1521078"/>
                  <a:ext cx="3892348" cy="4346126"/>
                </a:xfrm>
                <a:prstGeom prst="rect">
                  <a:avLst/>
                </a:prstGeom>
                <a:blipFill rotWithShape="0">
                  <a:blip r:embed="rId4"/>
                  <a:stretch>
                    <a:fillRect l="-1351" t="-1966" r="-1062"/>
                  </a:stretch>
                </a:blipFill>
              </p:spPr>
              <p:txBody>
                <a:bodyPr/>
                <a:lstStyle/>
                <a:p>
                  <a:r>
                    <a:rPr lang="en-US">
                      <a:noFill/>
                    </a:rPr>
                    <a:t> </a:t>
                  </a:r>
                </a:p>
              </p:txBody>
            </p:sp>
          </mc:Fallback>
        </mc:AlternateContent>
      </p:grpSp>
      <p:sp>
        <p:nvSpPr>
          <p:cNvPr id="16" name="Rectangle 15"/>
          <p:cNvSpPr/>
          <p:nvPr/>
        </p:nvSpPr>
        <p:spPr>
          <a:xfrm flipH="1">
            <a:off x="468560" y="3284984"/>
            <a:ext cx="2951312" cy="9233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Arial" panose="020B0604020202020204" pitchFamily="34" charset="0"/>
                <a:cs typeface="Arial" panose="020B0604020202020204" pitchFamily="34" charset="0"/>
              </a:rPr>
              <a:t>Use the diagram to identify which sides in the question are corresponding sides.</a:t>
            </a:r>
            <a:endParaRPr lang="en-US" baseline="-25000" dirty="0">
              <a:solidFill>
                <a:schemeClr val="tx1"/>
              </a:solidFill>
              <a:latin typeface="Arial" panose="020B0604020202020204" pitchFamily="34" charset="0"/>
              <a:cs typeface="Arial" panose="020B0604020202020204" pitchFamily="34" charset="0"/>
            </a:endParaRPr>
          </a:p>
        </p:txBody>
      </p:sp>
      <p:sp>
        <p:nvSpPr>
          <p:cNvPr id="19" name="Rectangle 18"/>
          <p:cNvSpPr/>
          <p:nvPr/>
        </p:nvSpPr>
        <p:spPr>
          <a:xfrm flipH="1">
            <a:off x="395536" y="4737918"/>
            <a:ext cx="5136583" cy="9233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Arial" panose="020B0604020202020204" pitchFamily="34" charset="0"/>
                <a:cs typeface="Arial" panose="020B0604020202020204" pitchFamily="34" charset="0"/>
              </a:rPr>
              <a:t>State the lengths you know for the corresponding sides. Do not / write the length for CE, because you want to show that it is 8 cm.</a:t>
            </a:r>
          </a:p>
        </p:txBody>
      </p:sp>
      <p:cxnSp>
        <p:nvCxnSpPr>
          <p:cNvPr id="18" name="Straight Arrow Connector 17"/>
          <p:cNvCxnSpPr/>
          <p:nvPr/>
        </p:nvCxnSpPr>
        <p:spPr>
          <a:xfrm flipV="1">
            <a:off x="5552500" y="4952018"/>
            <a:ext cx="315644" cy="2465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19"/>
          <p:cNvGraphicFramePr>
            <a:graphicFrameLocks noGrp="1"/>
          </p:cNvGraphicFramePr>
          <p:nvPr>
            <p:extLst>
              <p:ext uri="{D42A27DB-BD31-4B8C-83A1-F6EECF244321}">
                <p14:modId xmlns:p14="http://schemas.microsoft.com/office/powerpoint/2010/main" val="3066174556"/>
              </p:ext>
            </p:extLst>
          </p:nvPr>
        </p:nvGraphicFramePr>
        <p:xfrm>
          <a:off x="3563888" y="2708920"/>
          <a:ext cx="3178606" cy="1217558"/>
        </p:xfrm>
        <a:graphic>
          <a:graphicData uri="http://schemas.openxmlformats.org/drawingml/2006/table">
            <a:tbl>
              <a:tblPr firstRow="1" bandRow="1">
                <a:tableStyleId>{5940675A-B579-460E-94D1-54222C63F5DA}</a:tableStyleId>
              </a:tblPr>
              <a:tblGrid>
                <a:gridCol w="1059535"/>
                <a:gridCol w="529768"/>
                <a:gridCol w="529768"/>
                <a:gridCol w="1059535"/>
              </a:tblGrid>
              <a:tr h="425899">
                <a:tc gridSpan="2">
                  <a:txBody>
                    <a:bodyPr/>
                    <a:lstStyle/>
                    <a:p>
                      <a:pPr algn="ctr"/>
                      <a:r>
                        <a:rPr lang="en-US" sz="1800" dirty="0" smtClean="0">
                          <a:latin typeface="Arial" panose="020B0604020202020204" pitchFamily="34" charset="0"/>
                          <a:cs typeface="Arial" panose="020B0604020202020204" pitchFamily="34" charset="0"/>
                        </a:rPr>
                        <a:t>Triangle AED</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dirty="0" smtClean="0">
                          <a:latin typeface="Arial" panose="020B0604020202020204" pitchFamily="34" charset="0"/>
                          <a:cs typeface="Arial" panose="020B0604020202020204" pitchFamily="34" charset="0"/>
                        </a:rPr>
                        <a:t>Triangle BEC</a:t>
                      </a: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18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5899">
                <a:tc>
                  <a:txBody>
                    <a:bodyPr/>
                    <a:lstStyle/>
                    <a:p>
                      <a:pPr algn="ctr"/>
                      <a:r>
                        <a:rPr lang="en-US" sz="1800" dirty="0" smtClean="0">
                          <a:latin typeface="Arial" panose="020B0604020202020204" pitchFamily="34" charset="0"/>
                          <a:cs typeface="Arial" panose="020B0604020202020204" pitchFamily="34" charset="0"/>
                        </a:rPr>
                        <a:t>AE</a:t>
                      </a:r>
                      <a:endParaRPr lang="en-US" sz="18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dirty="0" smtClean="0">
                          <a:latin typeface="Arial" panose="020B0604020202020204" pitchFamily="34" charset="0"/>
                          <a:cs typeface="Arial" panose="020B0604020202020204" pitchFamily="34" charset="0"/>
                        </a:rPr>
                        <a:t>and</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1800" dirty="0" smtClean="0">
                          <a:latin typeface="Arial" panose="020B0604020202020204" pitchFamily="34" charset="0"/>
                          <a:cs typeface="Arial" panose="020B0604020202020204" pitchFamily="34" charset="0"/>
                        </a:rPr>
                        <a:t>BE</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801">
                <a:tc>
                  <a:txBody>
                    <a:bodyPr/>
                    <a:lstStyle/>
                    <a:p>
                      <a:pPr algn="ctr"/>
                      <a:r>
                        <a:rPr lang="en-US" sz="1800" dirty="0" smtClean="0">
                          <a:latin typeface="Arial" panose="020B0604020202020204" pitchFamily="34" charset="0"/>
                          <a:cs typeface="Arial" panose="020B0604020202020204" pitchFamily="34" charset="0"/>
                        </a:rPr>
                        <a:t>DE</a:t>
                      </a:r>
                      <a:endParaRPr lang="en-US" sz="18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1800" dirty="0" smtClean="0">
                          <a:latin typeface="Arial" panose="020B0604020202020204" pitchFamily="34" charset="0"/>
                          <a:cs typeface="Arial" panose="020B0604020202020204" pitchFamily="34" charset="0"/>
                        </a:rPr>
                        <a:t>and</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a:txBody>
                    <a:bodyPr/>
                    <a:lstStyle/>
                    <a:p>
                      <a:pPr algn="ctr"/>
                      <a:r>
                        <a:rPr lang="en-US" sz="1800" dirty="0" smtClean="0">
                          <a:latin typeface="Arial" panose="020B0604020202020204" pitchFamily="34" charset="0"/>
                          <a:cs typeface="Arial" panose="020B0604020202020204" pitchFamily="34" charset="0"/>
                        </a:rPr>
                        <a:t>CE</a:t>
                      </a:r>
                      <a:endParaRPr lang="en-US" sz="18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graphicFrame>
            <p:nvGraphicFramePr>
              <p:cNvPr id="22" name="Table 21"/>
              <p:cNvGraphicFramePr>
                <a:graphicFrameLocks noGrp="1"/>
              </p:cNvGraphicFramePr>
              <p:nvPr>
                <p:extLst>
                  <p:ext uri="{D42A27DB-BD31-4B8C-83A1-F6EECF244321}">
                    <p14:modId xmlns:p14="http://schemas.microsoft.com/office/powerpoint/2010/main" val="489413892"/>
                  </p:ext>
                </p:extLst>
              </p:nvPr>
            </p:nvGraphicFramePr>
            <p:xfrm>
              <a:off x="5641866" y="4077072"/>
              <a:ext cx="3178606" cy="1616393"/>
            </p:xfrm>
            <a:graphic>
              <a:graphicData uri="http://schemas.openxmlformats.org/drawingml/2006/table">
                <a:tbl>
                  <a:tblPr firstRow="1" bandRow="1">
                    <a:tableStyleId>{5940675A-B579-460E-94D1-54222C63F5DA}</a:tableStyleId>
                  </a:tblPr>
                  <a:tblGrid>
                    <a:gridCol w="1162382"/>
                    <a:gridCol w="1152128"/>
                    <a:gridCol w="864096"/>
                  </a:tblGrid>
                  <a:tr h="569486">
                    <a:tc>
                      <a:txBody>
                        <a:bodyPr/>
                        <a:lstStyle/>
                        <a:p>
                          <a:pPr algn="ctr"/>
                          <a:r>
                            <a:rPr lang="en-US" sz="1700" dirty="0" smtClean="0">
                              <a:latin typeface="Arial" panose="020B0604020202020204" pitchFamily="34" charset="0"/>
                              <a:cs typeface="Arial" panose="020B0604020202020204" pitchFamily="34" charset="0"/>
                            </a:rPr>
                            <a:t>Triangle AED</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Triangle BEC</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Ratios</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5899">
                    <a:tc>
                      <a:txBody>
                        <a:bodyPr/>
                        <a:lstStyle/>
                        <a:p>
                          <a:pPr algn="ctr"/>
                          <a:r>
                            <a:rPr lang="en-US" sz="1700" dirty="0" smtClean="0">
                              <a:latin typeface="Arial" panose="020B0604020202020204" pitchFamily="34" charset="0"/>
                              <a:cs typeface="Arial" panose="020B0604020202020204" pitchFamily="34" charset="0"/>
                            </a:rPr>
                            <a:t>AE =</a:t>
                          </a:r>
                          <a:r>
                            <a:rPr lang="en-US" sz="1700" baseline="0" dirty="0" smtClean="0">
                              <a:latin typeface="Arial" panose="020B0604020202020204" pitchFamily="34" charset="0"/>
                              <a:cs typeface="Arial" panose="020B0604020202020204" pitchFamily="34" charset="0"/>
                            </a:rPr>
                            <a:t> 3cm</a:t>
                          </a:r>
                          <a:endParaRPr lang="en-US" sz="17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BE = 4cm</a:t>
                          </a:r>
                          <a:endParaRPr lang="en-US" sz="17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¾</a:t>
                          </a:r>
                          <a:endParaRPr lang="en-US" sz="2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4801">
                    <a:tc>
                      <a:txBody>
                        <a:bodyPr/>
                        <a:lstStyle/>
                        <a:p>
                          <a:pPr algn="ctr"/>
                          <a:r>
                            <a:rPr lang="en-US" sz="1700" dirty="0" smtClean="0">
                              <a:latin typeface="Arial" panose="020B0604020202020204" pitchFamily="34" charset="0"/>
                              <a:cs typeface="Arial" panose="020B0604020202020204" pitchFamily="34" charset="0"/>
                            </a:rPr>
                            <a:t>DE = 6cm</a:t>
                          </a:r>
                          <a:endParaRPr lang="en-US" sz="17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CE</a:t>
                          </a:r>
                          <a:endParaRPr lang="en-US" sz="17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f>
                                  <m:fPr>
                                    <m:ctrlPr>
                                      <a:rPr lang="en-US" sz="1600" i="1" smtClean="0">
                                        <a:solidFill>
                                          <a:schemeClr val="tx1"/>
                                        </a:solidFill>
                                        <a:latin typeface="Cambria Math" panose="02040503050406030204" pitchFamily="18" charset="0"/>
                                        <a:cs typeface="Arial" panose="020B0604020202020204" pitchFamily="34" charset="0"/>
                                      </a:rPr>
                                    </m:ctrlPr>
                                  </m:fPr>
                                  <m:num>
                                    <m:r>
                                      <a:rPr lang="en-US" sz="1600" b="0" i="0" smtClean="0">
                                        <a:solidFill>
                                          <a:schemeClr val="tx1"/>
                                        </a:solidFill>
                                        <a:latin typeface="Cambria Math" panose="02040503050406030204" pitchFamily="18" charset="0"/>
                                        <a:cs typeface="Arial" panose="020B0604020202020204" pitchFamily="34" charset="0"/>
                                      </a:rPr>
                                      <m:t>6</m:t>
                                    </m:r>
                                  </m:num>
                                  <m:den>
                                    <m:r>
                                      <m:rPr>
                                        <m:sty m:val="p"/>
                                      </m:rPr>
                                      <a:rPr lang="en-US" sz="1600" b="0" i="0" smtClean="0">
                                        <a:solidFill>
                                          <a:schemeClr val="tx1"/>
                                        </a:solidFill>
                                        <a:latin typeface="Cambria Math" panose="02040503050406030204" pitchFamily="18" charset="0"/>
                                        <a:cs typeface="Arial" panose="020B0604020202020204" pitchFamily="34" charset="0"/>
                                      </a:rPr>
                                      <m:t>CE</m:t>
                                    </m:r>
                                  </m:den>
                                </m:f>
                              </m:oMath>
                            </m:oMathPara>
                          </a14:m>
                          <a:endParaRPr lang="en-US" sz="17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22" name="Table 21"/>
              <p:cNvGraphicFramePr>
                <a:graphicFrameLocks noGrp="1"/>
              </p:cNvGraphicFramePr>
              <p:nvPr>
                <p:extLst>
                  <p:ext uri="{D42A27DB-BD31-4B8C-83A1-F6EECF244321}">
                    <p14:modId xmlns:p14="http://schemas.microsoft.com/office/powerpoint/2010/main" val="489413892"/>
                  </p:ext>
                </p:extLst>
              </p:nvPr>
            </p:nvGraphicFramePr>
            <p:xfrm>
              <a:off x="5641866" y="4077072"/>
              <a:ext cx="3178606" cy="1616393"/>
            </p:xfrm>
            <a:graphic>
              <a:graphicData uri="http://schemas.openxmlformats.org/drawingml/2006/table">
                <a:tbl>
                  <a:tblPr firstRow="1" bandRow="1">
                    <a:tableStyleId>{5940675A-B579-460E-94D1-54222C63F5DA}</a:tableStyleId>
                  </a:tblPr>
                  <a:tblGrid>
                    <a:gridCol w="1162382"/>
                    <a:gridCol w="1152128"/>
                    <a:gridCol w="864096"/>
                  </a:tblGrid>
                  <a:tr h="609600">
                    <a:tc>
                      <a:txBody>
                        <a:bodyPr/>
                        <a:lstStyle/>
                        <a:p>
                          <a:pPr algn="ctr"/>
                          <a:r>
                            <a:rPr lang="en-US" sz="1700" dirty="0" smtClean="0">
                              <a:latin typeface="Arial" panose="020B0604020202020204" pitchFamily="34" charset="0"/>
                              <a:cs typeface="Arial" panose="020B0604020202020204" pitchFamily="34" charset="0"/>
                            </a:rPr>
                            <a:t>Triangle AED</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Triangle BEC</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Ratios</a:t>
                          </a:r>
                          <a:endParaRPr lang="en-US" sz="1700" dirty="0">
                            <a:latin typeface="Arial" panose="020B0604020202020204" pitchFamily="34" charset="0"/>
                            <a:cs typeface="Arial" panose="020B0604020202020204" pitchFamily="34"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a:r>
                            <a:rPr lang="en-US" sz="1700" dirty="0" smtClean="0">
                              <a:latin typeface="Arial" panose="020B0604020202020204" pitchFamily="34" charset="0"/>
                              <a:cs typeface="Arial" panose="020B0604020202020204" pitchFamily="34" charset="0"/>
                            </a:rPr>
                            <a:t>AE =</a:t>
                          </a:r>
                          <a:r>
                            <a:rPr lang="en-US" sz="1700" baseline="0" dirty="0" smtClean="0">
                              <a:latin typeface="Arial" panose="020B0604020202020204" pitchFamily="34" charset="0"/>
                              <a:cs typeface="Arial" panose="020B0604020202020204" pitchFamily="34" charset="0"/>
                            </a:rPr>
                            <a:t> 3cm</a:t>
                          </a:r>
                          <a:endParaRPr lang="en-US" sz="17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BE = 4cm</a:t>
                          </a:r>
                          <a:endParaRPr lang="en-US" sz="17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dirty="0" smtClean="0">
                              <a:latin typeface="Arial" panose="020B0604020202020204" pitchFamily="34" charset="0"/>
                              <a:cs typeface="Arial" panose="020B0604020202020204" pitchFamily="34" charset="0"/>
                            </a:rPr>
                            <a:t>¾</a:t>
                          </a:r>
                          <a:endParaRPr lang="en-US" sz="24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593">
                    <a:tc>
                      <a:txBody>
                        <a:bodyPr/>
                        <a:lstStyle/>
                        <a:p>
                          <a:pPr algn="ctr"/>
                          <a:r>
                            <a:rPr lang="en-US" sz="1700" dirty="0" smtClean="0">
                              <a:latin typeface="Arial" panose="020B0604020202020204" pitchFamily="34" charset="0"/>
                              <a:cs typeface="Arial" panose="020B0604020202020204" pitchFamily="34" charset="0"/>
                            </a:rPr>
                            <a:t>DE = 6cm</a:t>
                          </a:r>
                          <a:endParaRPr lang="en-US" sz="1700" dirty="0">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CE</a:t>
                          </a:r>
                          <a:endParaRPr lang="en-US" sz="1700"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0">
                          <a:blip r:embed="rId5"/>
                          <a:stretch>
                            <a:fillRect l="-268310" t="-198889" r="-2113" b="-3333"/>
                          </a:stretch>
                        </a:blipFill>
                      </a:tcPr>
                    </a:tc>
                  </a:tr>
                </a:tbl>
              </a:graphicData>
            </a:graphic>
          </p:graphicFrame>
        </mc:Fallback>
      </mc:AlternateContent>
      <p:sp>
        <p:nvSpPr>
          <p:cNvPr id="23" name="Rectangle 22"/>
          <p:cNvSpPr/>
          <p:nvPr/>
        </p:nvSpPr>
        <p:spPr>
          <a:xfrm flipH="1">
            <a:off x="6874000" y="2431921"/>
            <a:ext cx="1945456"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a:solidFill>
                  <a:schemeClr val="tx1"/>
                </a:solidFill>
                <a:latin typeface="Arial" panose="020B0604020202020204" pitchFamily="34" charset="0"/>
                <a:cs typeface="Arial" panose="020B0604020202020204" pitchFamily="34" charset="0"/>
              </a:rPr>
              <a:t>State what you know about the sides of similar shapes.</a:t>
            </a:r>
            <a:endParaRPr lang="en-US" baseline="-25000" dirty="0">
              <a:solidFill>
                <a:schemeClr val="tx1"/>
              </a:solidFill>
              <a:latin typeface="Arial" panose="020B0604020202020204" pitchFamily="34" charset="0"/>
              <a:cs typeface="Arial" panose="020B0604020202020204" pitchFamily="34" charset="0"/>
            </a:endParaRPr>
          </a:p>
        </p:txBody>
      </p:sp>
      <p:cxnSp>
        <p:nvCxnSpPr>
          <p:cNvPr id="24" name="Straight Arrow Connector 23"/>
          <p:cNvCxnSpPr>
            <a:stCxn id="23" idx="3"/>
          </p:cNvCxnSpPr>
          <p:nvPr/>
        </p:nvCxnSpPr>
        <p:spPr>
          <a:xfrm flipH="1" flipV="1">
            <a:off x="6568732" y="2620878"/>
            <a:ext cx="305268" cy="4112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flipH="1">
            <a:off x="6236706" y="5805264"/>
            <a:ext cx="2583766" cy="64633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dirty="0" smtClean="0">
                <a:solidFill>
                  <a:schemeClr val="tx1"/>
                </a:solidFill>
                <a:latin typeface="Arial" panose="020B0604020202020204" pitchFamily="34" charset="0"/>
                <a:cs typeface="Arial" panose="020B0604020202020204" pitchFamily="34" charset="0"/>
              </a:rPr>
              <a:t>Find the </a:t>
            </a:r>
            <a:r>
              <a:rPr lang="en-US" dirty="0">
                <a:solidFill>
                  <a:schemeClr val="tx1"/>
                </a:solidFill>
                <a:latin typeface="Arial" panose="020B0604020202020204" pitchFamily="34" charset="0"/>
                <a:cs typeface="Arial" panose="020B0604020202020204" pitchFamily="34" charset="0"/>
              </a:rPr>
              <a:t>ratios of </a:t>
            </a:r>
            <a:r>
              <a:rPr lang="en-US" dirty="0" smtClean="0">
                <a:solidFill>
                  <a:schemeClr val="tx1"/>
                </a:solidFill>
                <a:latin typeface="Arial" panose="020B0604020202020204" pitchFamily="34" charset="0"/>
                <a:cs typeface="Arial" panose="020B0604020202020204" pitchFamily="34" charset="0"/>
              </a:rPr>
              <a:t>corresponding </a:t>
            </a:r>
            <a:r>
              <a:rPr lang="en-US" dirty="0">
                <a:solidFill>
                  <a:schemeClr val="tx1"/>
                </a:solidFill>
                <a:latin typeface="Arial" panose="020B0604020202020204" pitchFamily="34" charset="0"/>
                <a:cs typeface="Arial" panose="020B0604020202020204" pitchFamily="34" charset="0"/>
              </a:rPr>
              <a:t>sides.</a:t>
            </a:r>
            <a:endParaRPr lang="en-US" baseline="-25000" dirty="0">
              <a:solidFill>
                <a:schemeClr val="tx1"/>
              </a:solidFill>
              <a:latin typeface="Arial" panose="020B0604020202020204" pitchFamily="34" charset="0"/>
              <a:cs typeface="Arial" panose="020B0604020202020204" pitchFamily="34" charset="0"/>
            </a:endParaRPr>
          </a:p>
        </p:txBody>
      </p:sp>
      <p:cxnSp>
        <p:nvCxnSpPr>
          <p:cNvPr id="26" name="Straight Arrow Connector 25"/>
          <p:cNvCxnSpPr>
            <a:stCxn id="25" idx="0"/>
          </p:cNvCxnSpPr>
          <p:nvPr/>
        </p:nvCxnSpPr>
        <p:spPr>
          <a:xfrm flipV="1">
            <a:off x="7528589" y="4952018"/>
            <a:ext cx="715819" cy="8532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4214725"/>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515</a:t>
            </a:r>
            <a:endParaRPr lang="en-GB" sz="1400" b="1" dirty="0">
              <a:latin typeface="Calibri" panose="020F0502020204030204" pitchFamily="34" charset="0"/>
            </a:endParaRPr>
          </a:p>
        </p:txBody>
      </p:sp>
      <p:sp>
        <p:nvSpPr>
          <p:cNvPr id="3" name="Rectangle 2"/>
          <p:cNvSpPr/>
          <p:nvPr/>
        </p:nvSpPr>
        <p:spPr>
          <a:xfrm>
            <a:off x="255450" y="1227524"/>
            <a:ext cx="5252654" cy="3554819"/>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500" dirty="0">
                <a:latin typeface="Arial" panose="020B0604020202020204" pitchFamily="34" charset="0"/>
                <a:cs typeface="Arial" panose="020B0604020202020204" pitchFamily="34" charset="0"/>
              </a:rPr>
              <a:t>A, B and C are points on the circumference of a circle with centre 0. AC is the diameter of the </a:t>
            </a:r>
            <a:r>
              <a:rPr lang="en-US" sz="2500" dirty="0" smtClean="0">
                <a:latin typeface="Arial" panose="020B0604020202020204" pitchFamily="34" charset="0"/>
                <a:cs typeface="Arial" panose="020B0604020202020204" pitchFamily="34" charset="0"/>
              </a:rPr>
              <a:t>circle.</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AB </a:t>
            </a:r>
            <a:r>
              <a:rPr lang="en-US" sz="2500" dirty="0">
                <a:latin typeface="Arial" panose="020B0604020202020204" pitchFamily="34" charset="0"/>
                <a:cs typeface="Arial" panose="020B0604020202020204" pitchFamily="34" charset="0"/>
              </a:rPr>
              <a:t>= 4cm and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BC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8cm.</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Show </a:t>
            </a:r>
            <a:r>
              <a:rPr lang="en-US" sz="2500" dirty="0">
                <a:latin typeface="Arial" panose="020B0604020202020204" pitchFamily="34" charset="0"/>
                <a:cs typeface="Arial" panose="020B0604020202020204" pitchFamily="34" charset="0"/>
              </a:rPr>
              <a:t>that the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area </a:t>
            </a:r>
            <a:r>
              <a:rPr lang="en-US" sz="2500" dirty="0">
                <a:latin typeface="Arial" panose="020B0604020202020204" pitchFamily="34" charset="0"/>
                <a:cs typeface="Arial" panose="020B0604020202020204" pitchFamily="34" charset="0"/>
              </a:rPr>
              <a:t>of the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circle </a:t>
            </a:r>
            <a:r>
              <a:rPr lang="en-US" sz="2500" dirty="0">
                <a:latin typeface="Arial" panose="020B0604020202020204" pitchFamily="34" charset="0"/>
                <a:cs typeface="Arial" panose="020B0604020202020204" pitchFamily="34" charset="0"/>
              </a:rPr>
              <a:t>is </a:t>
            </a:r>
            <a:r>
              <a:rPr lang="en-US" sz="2500" dirty="0" smtClean="0">
                <a:latin typeface="Arial" panose="020B0604020202020204" pitchFamily="34" charset="0"/>
                <a:cs typeface="Arial" panose="020B0604020202020204" pitchFamily="34" charset="0"/>
              </a:rPr>
              <a:t>20</a:t>
            </a:r>
            <a:r>
              <a:rPr lang="el-GR" sz="2500" dirty="0" smtClean="0">
                <a:latin typeface="Times New Roman" panose="02020603050405020304" pitchFamily="18" charset="0"/>
                <a:cs typeface="Times New Roman" panose="02020603050405020304" pitchFamily="18" charset="0"/>
              </a:rPr>
              <a:t>π</a:t>
            </a:r>
            <a:r>
              <a:rPr lang="en-US" sz="2500" dirty="0" smtClean="0">
                <a:latin typeface="Arial" panose="020B0604020202020204" pitchFamily="34" charset="0"/>
                <a:cs typeface="Arial" panose="020B0604020202020204" pitchFamily="34" charset="0"/>
              </a:rPr>
              <a:t>cm</a:t>
            </a:r>
            <a:r>
              <a:rPr lang="en-US" sz="2500" baseline="30000" dirty="0" smtClean="0">
                <a:latin typeface="Arial" panose="020B0604020202020204" pitchFamily="34" charset="0"/>
                <a:cs typeface="Arial" panose="020B0604020202020204" pitchFamily="34" charset="0"/>
              </a:rPr>
              <a:t>2</a:t>
            </a:r>
            <a:r>
              <a:rPr lang="en-US" sz="2500" dirty="0">
                <a:latin typeface="Arial" panose="020B0604020202020204" pitchFamily="34" charset="0"/>
                <a:cs typeface="Arial" panose="020B0604020202020204" pitchFamily="34" charset="0"/>
              </a:rPr>
              <a:t>.</a:t>
            </a:r>
            <a:endParaRPr lang="en-US" sz="25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a:t>16 – Problem Solving</a:t>
            </a:r>
            <a:endParaRPr lang="en-GB" sz="3600" b="1" dirty="0" smtClean="0"/>
          </a:p>
        </p:txBody>
      </p:sp>
      <p:sp>
        <p:nvSpPr>
          <p:cNvPr id="6" name="Rectangle 5"/>
          <p:cNvSpPr/>
          <p:nvPr/>
        </p:nvSpPr>
        <p:spPr>
          <a:xfrm flipH="1">
            <a:off x="251520" y="5373216"/>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What do you know about the angle in a semicircle? What theorem can you use to find AC?</a:t>
            </a: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48881" t="36350" r="24259" b="36350"/>
          <a:stretch/>
        </p:blipFill>
        <p:spPr>
          <a:xfrm>
            <a:off x="3131840" y="2777755"/>
            <a:ext cx="2329341" cy="2523453"/>
          </a:xfrm>
          <a:prstGeom prst="rect">
            <a:avLst/>
          </a:prstGeom>
        </p:spPr>
      </p:pic>
    </p:spTree>
    <p:extLst>
      <p:ext uri="{BB962C8B-B14F-4D97-AF65-F5344CB8AC3E}">
        <p14:creationId xmlns:p14="http://schemas.microsoft.com/office/powerpoint/2010/main" val="838382313"/>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516</a:t>
            </a:r>
            <a:endParaRPr lang="en-GB" sz="1400" b="1" dirty="0">
              <a:latin typeface="Calibri" panose="020F0502020204030204" pitchFamily="34" charset="0"/>
            </a:endParaRPr>
          </a:p>
        </p:txBody>
      </p:sp>
      <p:sp>
        <p:nvSpPr>
          <p:cNvPr id="3" name="Rectangle 2"/>
          <p:cNvSpPr/>
          <p:nvPr/>
        </p:nvSpPr>
        <p:spPr>
          <a:xfrm>
            <a:off x="255450" y="1227524"/>
            <a:ext cx="5252654" cy="3939540"/>
          </a:xfrm>
          <a:prstGeom prst="rect">
            <a:avLst/>
          </a:prstGeom>
        </p:spPr>
        <p:txBody>
          <a:bodyPr wrap="square">
            <a:spAutoFit/>
          </a:bodyPr>
          <a:lstStyle/>
          <a:p>
            <a:pPr marL="404813" indent="-404813">
              <a:buClr>
                <a:srgbClr val="C00000"/>
              </a:buClr>
              <a:buFont typeface="+mj-lt"/>
              <a:buAutoNum type="arabicPeriod" startAt="2"/>
              <a:tabLst>
                <a:tab pos="800100" algn="l"/>
              </a:tabLst>
            </a:pPr>
            <a:r>
              <a:rPr lang="en-US" sz="2500" dirty="0">
                <a:latin typeface="Arial" panose="020B0604020202020204" pitchFamily="34" charset="0"/>
                <a:cs typeface="Arial" panose="020B0604020202020204" pitchFamily="34" charset="0"/>
              </a:rPr>
              <a:t>You can write two consecutive numbers as n and n +1. </a:t>
            </a:r>
            <a:endParaRPr lang="en-US" sz="2500" dirty="0" smtClean="0">
              <a:latin typeface="Arial" panose="020B0604020202020204" pitchFamily="34" charset="0"/>
              <a:cs typeface="Arial" panose="020B0604020202020204" pitchFamily="34" charset="0"/>
            </a:endParaRPr>
          </a:p>
          <a:p>
            <a:pPr marL="809625" lvl="1" indent="-404813">
              <a:buClr>
                <a:srgbClr val="C00000"/>
              </a:buClr>
              <a:buFont typeface="+mj-lt"/>
              <a:buAutoNum type="alphaLcPeriod"/>
            </a:pPr>
            <a:r>
              <a:rPr lang="en-US" sz="2500" dirty="0" smtClean="0">
                <a:latin typeface="Arial" panose="020B0604020202020204" pitchFamily="34" charset="0"/>
                <a:cs typeface="Arial" panose="020B0604020202020204" pitchFamily="34" charset="0"/>
              </a:rPr>
              <a:t>Prove </a:t>
            </a:r>
            <a:r>
              <a:rPr lang="en-US" sz="2500" dirty="0">
                <a:latin typeface="Arial" panose="020B0604020202020204" pitchFamily="34" charset="0"/>
                <a:cs typeface="Arial" panose="020B0604020202020204" pitchFamily="34" charset="0"/>
              </a:rPr>
              <a:t>that if you add the squares of two consecutive numbers and then add 1, the answer is an even number, </a:t>
            </a:r>
            <a:endParaRPr lang="en-US" sz="2500" dirty="0" smtClean="0">
              <a:latin typeface="Arial" panose="020B0604020202020204" pitchFamily="34" charset="0"/>
              <a:cs typeface="Arial" panose="020B0604020202020204" pitchFamily="34" charset="0"/>
            </a:endParaRPr>
          </a:p>
          <a:p>
            <a:pPr marL="809625" lvl="1" indent="-404813">
              <a:buClr>
                <a:srgbClr val="C00000"/>
              </a:buClr>
              <a:buFont typeface="+mj-lt"/>
              <a:buAutoNum type="alphaLcPeriod"/>
            </a:pPr>
            <a:r>
              <a:rPr lang="en-US" sz="2500" dirty="0" smtClean="0">
                <a:latin typeface="Arial" panose="020B0604020202020204" pitchFamily="34" charset="0"/>
                <a:cs typeface="Arial" panose="020B0604020202020204" pitchFamily="34" charset="0"/>
              </a:rPr>
              <a:t>Prove </a:t>
            </a:r>
            <a:r>
              <a:rPr lang="en-US" sz="2500" dirty="0">
                <a:latin typeface="Arial" panose="020B0604020202020204" pitchFamily="34" charset="0"/>
                <a:cs typeface="Arial" panose="020B0604020202020204" pitchFamily="34" charset="0"/>
              </a:rPr>
              <a:t>that if you add the squares of three consecutive numbers and then add 1, the answer is a multiple of 3.</a:t>
            </a:r>
            <a:endParaRPr lang="en-US" sz="2500" dirty="0" smtClean="0">
              <a:latin typeface="Arial" panose="020B0604020202020204" pitchFamily="34" charset="0"/>
              <a:cs typeface="Arial" panose="020B0604020202020204" pitchFamily="34" charset="0"/>
            </a:endParaRPr>
          </a:p>
        </p:txBody>
      </p:sp>
      <p:sp>
        <p:nvSpPr>
          <p:cNvPr id="10" name="Title 1"/>
          <p:cNvSpPr>
            <a:spLocks noGrp="1"/>
          </p:cNvSpPr>
          <p:nvPr>
            <p:ph type="title"/>
          </p:nvPr>
        </p:nvSpPr>
        <p:spPr/>
        <p:txBody>
          <a:bodyPr>
            <a:noAutofit/>
          </a:bodyPr>
          <a:lstStyle/>
          <a:p>
            <a:r>
              <a:rPr lang="en-GB" sz="4000" dirty="0"/>
              <a:t>16 – Problem Solving</a:t>
            </a:r>
            <a:endParaRPr lang="en-GB" sz="3600" b="1" dirty="0" smtClean="0"/>
          </a:p>
        </p:txBody>
      </p:sp>
      <p:sp>
        <p:nvSpPr>
          <p:cNvPr id="6" name="Rectangle 5"/>
          <p:cNvSpPr/>
          <p:nvPr/>
        </p:nvSpPr>
        <p:spPr>
          <a:xfrm flipH="1">
            <a:off x="251520" y="5373216"/>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Square </a:t>
            </a:r>
            <a:r>
              <a:rPr lang="en-US" sz="2400" i="1" dirty="0">
                <a:solidFill>
                  <a:schemeClr val="tx1"/>
                </a:solidFill>
                <a:latin typeface="Arial" panose="020B0604020202020204" pitchFamily="34" charset="0"/>
                <a:cs typeface="Arial" panose="020B0604020202020204" pitchFamily="34" charset="0"/>
              </a:rPr>
              <a:t>n</a:t>
            </a:r>
            <a:r>
              <a:rPr lang="en-US" sz="2400" dirty="0">
                <a:solidFill>
                  <a:schemeClr val="tx1"/>
                </a:solidFill>
                <a:latin typeface="Arial" panose="020B0604020202020204" pitchFamily="34" charset="0"/>
                <a:cs typeface="Arial" panose="020B0604020202020204" pitchFamily="34" charset="0"/>
              </a:rPr>
              <a:t> and </a:t>
            </a:r>
            <a:r>
              <a:rPr lang="en-US" sz="2400" i="1" dirty="0" smtClean="0">
                <a:solidFill>
                  <a:schemeClr val="tx1"/>
                </a:solidFill>
                <a:latin typeface="Arial" panose="020B0604020202020204" pitchFamily="34" charset="0"/>
                <a:cs typeface="Arial" panose="020B0604020202020204" pitchFamily="34" charset="0"/>
              </a:rPr>
              <a:t>n</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1. </a:t>
            </a:r>
            <a:r>
              <a:rPr lang="en-US" sz="2400" dirty="0">
                <a:solidFill>
                  <a:schemeClr val="tx1"/>
                </a:solidFill>
                <a:latin typeface="Arial" panose="020B0604020202020204" pitchFamily="34" charset="0"/>
                <a:cs typeface="Arial" panose="020B0604020202020204" pitchFamily="34" charset="0"/>
              </a:rPr>
              <a:t>Add them, then add 1. Factorise to show the result is divisible by 2.</a:t>
            </a: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2579866556"/>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5450" y="1227524"/>
                <a:ext cx="5252654" cy="1460528"/>
              </a:xfrm>
              <a:prstGeom prst="rect">
                <a:avLst/>
              </a:prstGeom>
            </p:spPr>
            <p:txBody>
              <a:bodyPr wrap="square">
                <a:spAutoFit/>
              </a:bodyPr>
              <a:lstStyle/>
              <a:p>
                <a:pPr marL="457200" indent="-457200">
                  <a:buClr>
                    <a:srgbClr val="C00000"/>
                  </a:buClr>
                  <a:buFont typeface="+mj-lt"/>
                  <a:buAutoNum type="arabicPeriod" startAt="3"/>
                  <a:tabLst>
                    <a:tab pos="800100" algn="l"/>
                  </a:tabLst>
                </a:pPr>
                <a:r>
                  <a:rPr lang="en-US" sz="2600" dirty="0" smtClean="0">
                    <a:solidFill>
                      <a:srgbClr val="C00000"/>
                    </a:solidFill>
                    <a:latin typeface="Arial" panose="020B0604020202020204" pitchFamily="34" charset="0"/>
                    <a:cs typeface="Arial" panose="020B0604020202020204" pitchFamily="34" charset="0"/>
                  </a:rPr>
                  <a:t>a.</a:t>
                </a:r>
                <a:r>
                  <a:rPr lang="en-US" sz="2600" dirty="0" smtClean="0">
                    <a:latin typeface="Arial" panose="020B0604020202020204" pitchFamily="34" charset="0"/>
                    <a:cs typeface="Arial" panose="020B0604020202020204" pitchFamily="34" charset="0"/>
                  </a:rPr>
                  <a:t> 	Show that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0" smtClean="0">
                            <a:latin typeface="Cambria Math" panose="02040503050406030204" pitchFamily="18" charset="0"/>
                            <a:cs typeface="Arial" panose="020B0604020202020204" pitchFamily="34" charset="0"/>
                          </a:rPr>
                          <m:t>3</m:t>
                        </m:r>
                        <m:r>
                          <a:rPr lang="en-US" sz="2600" b="0" i="1" smtClean="0">
                            <a:latin typeface="Cambria Math" panose="02040503050406030204" pitchFamily="18" charset="0"/>
                            <a:cs typeface="Arial" panose="020B0604020202020204" pitchFamily="34" charset="0"/>
                          </a:rPr>
                          <m:t>𝑥</m:t>
                        </m:r>
                        <m:r>
                          <a:rPr lang="en-US" sz="2600" b="0" i="1" smtClean="0">
                            <a:latin typeface="Cambria Math" panose="02040503050406030204" pitchFamily="18" charset="0"/>
                            <a:cs typeface="Arial" panose="020B0604020202020204" pitchFamily="34" charset="0"/>
                          </a:rPr>
                          <m:t>+12</m:t>
                        </m:r>
                      </m:num>
                      <m:den>
                        <m:r>
                          <a:rPr lang="en-US" sz="2600" b="0" i="0" smtClean="0">
                            <a:latin typeface="Cambria Math" panose="02040503050406030204" pitchFamily="18" charset="0"/>
                            <a:cs typeface="Arial" panose="020B0604020202020204" pitchFamily="34" charset="0"/>
                          </a:rPr>
                          <m:t>3</m:t>
                        </m:r>
                      </m:den>
                    </m:f>
                  </m:oMath>
                </a14:m>
                <a:r>
                  <a:rPr lang="en-US" sz="2600" dirty="0" smtClean="0"/>
                  <a:t> = </a:t>
                </a:r>
                <a14:m>
                  <m:oMath xmlns:m="http://schemas.openxmlformats.org/officeDocument/2006/math">
                    <m:f>
                      <m:fPr>
                        <m:ctrlPr>
                          <a:rPr lang="en-US" sz="2600" i="1">
                            <a:latin typeface="Cambria Math" panose="02040503050406030204" pitchFamily="18" charset="0"/>
                            <a:cs typeface="Arial" panose="020B0604020202020204" pitchFamily="34" charset="0"/>
                          </a:rPr>
                        </m:ctrlPr>
                      </m:fPr>
                      <m:num>
                        <m:r>
                          <a:rPr lang="en-US" sz="2600" b="0" i="1" smtClean="0">
                            <a:latin typeface="Cambria Math" panose="02040503050406030204" pitchFamily="18" charset="0"/>
                            <a:cs typeface="Arial" panose="020B0604020202020204" pitchFamily="34" charset="0"/>
                          </a:rPr>
                          <m:t>𝑥</m:t>
                        </m:r>
                        <m:r>
                          <a:rPr lang="en-US" sz="2600" b="0" i="0" baseline="30000" smtClean="0">
                            <a:latin typeface="Cambria Math" panose="02040503050406030204" pitchFamily="18" charset="0"/>
                            <a:cs typeface="Arial" panose="020B0604020202020204" pitchFamily="34" charset="0"/>
                          </a:rPr>
                          <m:t>2</m:t>
                        </m:r>
                        <m:r>
                          <a:rPr lang="en-US" sz="2600" b="0" i="0" smtClean="0">
                            <a:latin typeface="Cambria Math" panose="02040503050406030204" pitchFamily="18" charset="0"/>
                            <a:cs typeface="Arial" panose="020B0604020202020204" pitchFamily="34" charset="0"/>
                          </a:rPr>
                          <m:t>+16</m:t>
                        </m:r>
                      </m:num>
                      <m:den>
                        <m:r>
                          <a:rPr lang="en-US" sz="2600" b="0" i="1" smtClean="0">
                            <a:latin typeface="Cambria Math" panose="02040503050406030204" pitchFamily="18" charset="0"/>
                            <a:cs typeface="Arial" panose="020B0604020202020204" pitchFamily="34" charset="0"/>
                          </a:rPr>
                          <m:t>𝑥</m:t>
                        </m:r>
                        <m:r>
                          <a:rPr lang="en-US" sz="2600" b="0" i="0" smtClean="0">
                            <a:latin typeface="Cambria Math" panose="02040503050406030204" pitchFamily="18" charset="0"/>
                            <a:cs typeface="Arial" panose="020B0604020202020204" pitchFamily="34" charset="0"/>
                          </a:rPr>
                          <m:t> −4</m:t>
                        </m:r>
                      </m:den>
                    </m:f>
                  </m:oMath>
                </a14:m>
                <a:endParaRPr lang="en-US" sz="2600" dirty="0" smtClean="0"/>
              </a:p>
              <a:p>
                <a:pPr marL="971550" lvl="1" indent="-514350">
                  <a:buClr>
                    <a:srgbClr val="C00000"/>
                  </a:buClr>
                  <a:buFont typeface="+mj-lt"/>
                  <a:buAutoNum type="alphaLcPeriod" startAt="2"/>
                  <a:tabLst>
                    <a:tab pos="800100" algn="l"/>
                  </a:tabLst>
                </a:pPr>
                <a:r>
                  <a:rPr lang="en-US" sz="2600" dirty="0" smtClean="0"/>
                  <a:t>Prove that these triangles are similar.</a:t>
                </a:r>
                <a:endParaRPr lang="en-US" sz="2600" dirty="0"/>
              </a:p>
            </p:txBody>
          </p:sp>
        </mc:Choice>
        <mc:Fallback xmlns="">
          <p:sp>
            <p:nvSpPr>
              <p:cNvPr id="3" name="Rectangle 2"/>
              <p:cNvSpPr>
                <a:spLocks noRot="1" noChangeAspect="1" noMove="1" noResize="1" noEditPoints="1" noAdjustHandles="1" noChangeArrowheads="1" noChangeShapeType="1" noTextEdit="1"/>
              </p:cNvSpPr>
              <p:nvPr/>
            </p:nvSpPr>
            <p:spPr>
              <a:xfrm>
                <a:off x="255450" y="1227524"/>
                <a:ext cx="5252654" cy="1460528"/>
              </a:xfrm>
              <a:prstGeom prst="rect">
                <a:avLst/>
              </a:prstGeom>
              <a:blipFill rotWithShape="0">
                <a:blip r:embed="rId4"/>
                <a:stretch>
                  <a:fillRect l="-1856" b="-9583"/>
                </a:stretch>
              </a:blipFill>
            </p:spPr>
            <p:txBody>
              <a:bodyPr/>
              <a:lstStyle/>
              <a:p>
                <a:r>
                  <a:rPr lang="en-US">
                    <a:noFill/>
                  </a:rPr>
                  <a:t> </a:t>
                </a:r>
              </a:p>
            </p:txBody>
          </p:sp>
        </mc:Fallback>
      </mc:AlternateContent>
      <p:sp>
        <p:nvSpPr>
          <p:cNvPr id="10" name="Title 1"/>
          <p:cNvSpPr>
            <a:spLocks noGrp="1"/>
          </p:cNvSpPr>
          <p:nvPr>
            <p:ph type="title"/>
          </p:nvPr>
        </p:nvSpPr>
        <p:spPr/>
        <p:txBody>
          <a:bodyPr>
            <a:noAutofit/>
          </a:bodyPr>
          <a:lstStyle/>
          <a:p>
            <a:r>
              <a:rPr lang="en-GB" sz="4000" dirty="0"/>
              <a:t>16 – Problem Solving</a:t>
            </a:r>
            <a:endParaRPr lang="en-GB" sz="3600" b="1" dirty="0" smtClean="0"/>
          </a:p>
        </p:txBody>
      </p:sp>
      <p:sp>
        <p:nvSpPr>
          <p:cNvPr id="6" name="Rectangle 5"/>
          <p:cNvSpPr/>
          <p:nvPr/>
        </p:nvSpPr>
        <p:spPr>
          <a:xfrm flipH="1">
            <a:off x="251520" y="4149080"/>
            <a:ext cx="5204539" cy="115416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Q3a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Look at each side separately. Factorise the numerator. Then divide by the denominator.</a:t>
            </a:r>
          </a:p>
        </p:txBody>
      </p:sp>
      <p:sp>
        <p:nvSpPr>
          <p:cNvPr id="7" name="Rectangle 6"/>
          <p:cNvSpPr/>
          <p:nvPr/>
        </p:nvSpPr>
        <p:spPr>
          <a:xfrm flipH="1">
            <a:off x="251520" y="5375250"/>
            <a:ext cx="5204539" cy="115416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Q3a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Use your answer to part a to show that all pairs of corresponding sides are in the same ratio.</a:t>
            </a:r>
          </a:p>
        </p:txBody>
      </p:sp>
      <p:pic>
        <p:nvPicPr>
          <p:cNvPr id="2" name="Picture 1"/>
          <p:cNvPicPr>
            <a:picLocks noChangeAspect="1"/>
          </p:cNvPicPr>
          <p:nvPr/>
        </p:nvPicPr>
        <p:blipFill rotWithShape="1">
          <a:blip r:embed="rId5"/>
          <a:srcRect l="53937" t="26189" r="4326" b="54202"/>
          <a:stretch/>
        </p:blipFill>
        <p:spPr>
          <a:xfrm>
            <a:off x="260748" y="2690978"/>
            <a:ext cx="5247356" cy="1386094"/>
          </a:xfrm>
          <a:prstGeom prst="rect">
            <a:avLst/>
          </a:prstGeom>
        </p:spPr>
      </p:pic>
      <p:pic>
        <p:nvPicPr>
          <p:cNvPr id="9" name="Pictur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1182904864"/>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516</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Problem Solving</a:t>
            </a:r>
            <a:endParaRPr lang="en-GB" sz="3600" b="1" dirty="0" smtClean="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11" name="Rectangle 10"/>
          <p:cNvSpPr/>
          <p:nvPr/>
        </p:nvSpPr>
        <p:spPr>
          <a:xfrm flipH="1">
            <a:off x="251520" y="5733256"/>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dirty="0" smtClean="0">
                <a:solidFill>
                  <a:schemeClr val="tx1"/>
                </a:solidFill>
                <a:latin typeface="Arial" panose="020B0604020202020204" pitchFamily="34" charset="0"/>
                <a:cs typeface="Arial" panose="020B0604020202020204" pitchFamily="34" charset="0"/>
              </a:rPr>
              <a:t>Don't </a:t>
            </a:r>
            <a:r>
              <a:rPr lang="en-US" sz="2400" dirty="0">
                <a:solidFill>
                  <a:schemeClr val="tx1"/>
                </a:solidFill>
                <a:latin typeface="Arial" panose="020B0604020202020204" pitchFamily="34" charset="0"/>
                <a:cs typeface="Arial" panose="020B0604020202020204" pitchFamily="34" charset="0"/>
              </a:rPr>
              <a:t>forget to give reasons to accompany your working. </a:t>
            </a:r>
          </a:p>
        </p:txBody>
      </p:sp>
      <p:pic>
        <p:nvPicPr>
          <p:cNvPr id="4" name="Picture 3"/>
          <p:cNvPicPr>
            <a:picLocks noChangeAspect="1"/>
          </p:cNvPicPr>
          <p:nvPr/>
        </p:nvPicPr>
        <p:blipFill rotWithShape="1">
          <a:blip r:embed="rId5"/>
          <a:srcRect l="45523" t="39500" r="24259" b="16401"/>
          <a:stretch/>
        </p:blipFill>
        <p:spPr>
          <a:xfrm>
            <a:off x="3779912" y="2972949"/>
            <a:ext cx="1728192" cy="2688299"/>
          </a:xfrm>
          <a:prstGeom prst="rect">
            <a:avLst/>
          </a:prstGeom>
        </p:spPr>
      </p:pic>
      <p:sp>
        <p:nvSpPr>
          <p:cNvPr id="3" name="Rectangle 2"/>
          <p:cNvSpPr/>
          <p:nvPr/>
        </p:nvSpPr>
        <p:spPr>
          <a:xfrm>
            <a:off x="255450" y="1227524"/>
            <a:ext cx="5252654" cy="3477875"/>
          </a:xfrm>
          <a:prstGeom prst="rect">
            <a:avLst/>
          </a:prstGeom>
        </p:spPr>
        <p:txBody>
          <a:bodyPr wrap="square">
            <a:spAutoFit/>
          </a:bodyPr>
          <a:lstStyle/>
          <a:p>
            <a:pPr marL="404813" indent="-404813">
              <a:buClr>
                <a:srgbClr val="C00000"/>
              </a:buClr>
              <a:buFont typeface="+mj-lt"/>
              <a:buAutoNum type="arabicPeriod" startAt="4"/>
              <a:tabLst>
                <a:tab pos="800100" algn="l"/>
              </a:tabLst>
            </a:pPr>
            <a:r>
              <a:rPr lang="en-US" sz="2200" dirty="0">
                <a:latin typeface="Arial" panose="020B0604020202020204" pitchFamily="34" charset="0"/>
                <a:cs typeface="Arial" panose="020B0604020202020204" pitchFamily="34" charset="0"/>
              </a:rPr>
              <a:t>V, W, X and Y are points on the circumference of a </a:t>
            </a:r>
            <a:r>
              <a:rPr lang="en-US" sz="2200" dirty="0" smtClean="0">
                <a:latin typeface="Arial" panose="020B0604020202020204" pitchFamily="34" charset="0"/>
                <a:cs typeface="Arial" panose="020B0604020202020204" pitchFamily="34" charset="0"/>
              </a:rPr>
              <a:t>circle.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WXZ </a:t>
            </a:r>
            <a:r>
              <a:rPr lang="en-US" sz="2200" dirty="0">
                <a:latin typeface="Arial" panose="020B0604020202020204" pitchFamily="34" charset="0"/>
                <a:cs typeface="Arial" panose="020B0604020202020204" pitchFamily="34" charset="0"/>
              </a:rPr>
              <a:t>and VYZ are straight </a:t>
            </a:r>
            <a:r>
              <a:rPr lang="en-US" sz="2200" dirty="0" smtClean="0">
                <a:latin typeface="Arial" panose="020B0604020202020204" pitchFamily="34" charset="0"/>
                <a:cs typeface="Arial" panose="020B0604020202020204" pitchFamily="34" charset="0"/>
              </a:rPr>
              <a:t>lines.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Angle </a:t>
            </a:r>
            <a:r>
              <a:rPr lang="en-US" sz="2200" dirty="0">
                <a:latin typeface="Arial" panose="020B0604020202020204" pitchFamily="34" charset="0"/>
                <a:cs typeface="Arial" panose="020B0604020202020204" pitchFamily="34" charset="0"/>
              </a:rPr>
              <a:t>WYX = 30° and angle YXZ = 65°. </a:t>
            </a:r>
            <a:endParaRPr lang="en-US" sz="2200" dirty="0" smtClean="0">
              <a:latin typeface="Arial" panose="020B0604020202020204" pitchFamily="34" charset="0"/>
              <a:cs typeface="Arial" panose="020B0604020202020204" pitchFamily="34" charset="0"/>
            </a:endParaRPr>
          </a:p>
          <a:p>
            <a:pPr marL="862013" lvl="1" indent="-404813">
              <a:buClr>
                <a:srgbClr val="C00000"/>
              </a:buClr>
              <a:buFont typeface="+mj-lt"/>
              <a:buAutoNum type="alphaLcPeriod"/>
            </a:pPr>
            <a:r>
              <a:rPr lang="en-US" sz="2200" dirty="0" smtClean="0">
                <a:latin typeface="Arial" panose="020B0604020202020204" pitchFamily="34" charset="0"/>
                <a:cs typeface="Arial" panose="020B0604020202020204" pitchFamily="34" charset="0"/>
              </a:rPr>
              <a:t>Show </a:t>
            </a:r>
            <a:r>
              <a:rPr lang="en-US" sz="2200" dirty="0">
                <a:latin typeface="Arial" panose="020B0604020202020204" pitchFamily="34" charset="0"/>
                <a:cs typeface="Arial" panose="020B0604020202020204" pitchFamily="34" charset="0"/>
              </a:rPr>
              <a:t>that XWY = 35°.</a:t>
            </a:r>
          </a:p>
          <a:p>
            <a:pPr marL="862013" lvl="1" indent="-404813">
              <a:buClr>
                <a:srgbClr val="C00000"/>
              </a:buClr>
              <a:buFont typeface="+mj-lt"/>
              <a:buAutoNum type="alphaLcPeriod"/>
            </a:pPr>
            <a:r>
              <a:rPr lang="en-US" sz="2200" dirty="0" smtClean="0">
                <a:latin typeface="Arial" panose="020B0604020202020204" pitchFamily="34" charset="0"/>
                <a:cs typeface="Arial" panose="020B0604020202020204" pitchFamily="34" charset="0"/>
              </a:rPr>
              <a:t>Show </a:t>
            </a:r>
            <a:r>
              <a:rPr lang="en-US" sz="2200" dirty="0">
                <a:latin typeface="Arial" panose="020B0604020202020204" pitchFamily="34" charset="0"/>
                <a:cs typeface="Arial" panose="020B0604020202020204" pitchFamily="34" charset="0"/>
              </a:rPr>
              <a:t>that XVY = 35°.</a:t>
            </a:r>
          </a:p>
          <a:p>
            <a:pPr marL="862013" lvl="1" indent="-404813">
              <a:buClr>
                <a:srgbClr val="C00000"/>
              </a:buClr>
              <a:buFont typeface="+mj-lt"/>
              <a:buAutoNum type="alphaLcPeriod"/>
            </a:pPr>
            <a:r>
              <a:rPr lang="en-US" sz="2200" dirty="0" smtClean="0">
                <a:latin typeface="Arial" panose="020B0604020202020204" pitchFamily="34" charset="0"/>
                <a:cs typeface="Arial" panose="020B0604020202020204" pitchFamily="34" charset="0"/>
              </a:rPr>
              <a:t>Given </a:t>
            </a:r>
            <a:r>
              <a:rPr lang="en-US" sz="2200" dirty="0">
                <a:latin typeface="Arial" panose="020B0604020202020204" pitchFamily="34" charset="0"/>
                <a:cs typeface="Arial" panose="020B0604020202020204" pitchFamily="34" charset="0"/>
              </a:rPr>
              <a:t>that VXY = 55°,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show </a:t>
            </a:r>
            <a:r>
              <a:rPr lang="en-US" sz="2200" dirty="0">
                <a:latin typeface="Arial" panose="020B0604020202020204" pitchFamily="34" charset="0"/>
                <a:cs typeface="Arial" panose="020B0604020202020204" pitchFamily="34" charset="0"/>
              </a:rPr>
              <a:t>that VWX is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right angle.</a:t>
            </a:r>
            <a:endParaRPr lang="en-US" sz="2200" dirty="0"/>
          </a:p>
        </p:txBody>
      </p:sp>
    </p:spTree>
    <p:extLst>
      <p:ext uri="{BB962C8B-B14F-4D97-AF65-F5344CB8AC3E}">
        <p14:creationId xmlns:p14="http://schemas.microsoft.com/office/powerpoint/2010/main" val="1974168882"/>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516</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Problem Solving</a:t>
            </a:r>
            <a:endParaRPr lang="en-GB" sz="3600" b="1" dirty="0" smtClean="0"/>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3" name="Rectangle 2"/>
          <p:cNvSpPr/>
          <p:nvPr/>
        </p:nvSpPr>
        <p:spPr>
          <a:xfrm>
            <a:off x="255450" y="1227524"/>
            <a:ext cx="5252654" cy="4939814"/>
          </a:xfrm>
          <a:prstGeom prst="rect">
            <a:avLst/>
          </a:prstGeom>
        </p:spPr>
        <p:txBody>
          <a:bodyPr wrap="square">
            <a:spAutoFit/>
          </a:bodyPr>
          <a:lstStyle/>
          <a:p>
            <a:pPr marL="352425" indent="-352425">
              <a:buClr>
                <a:srgbClr val="C00000"/>
              </a:buClr>
              <a:buFont typeface="+mj-lt"/>
              <a:buAutoNum type="arabicPeriod" startAt="5"/>
              <a:tabLst>
                <a:tab pos="685800" algn="l"/>
                <a:tab pos="800100" algn="l"/>
              </a:tabLst>
            </a:pPr>
            <a:r>
              <a:rPr lang="en-US" sz="2100" dirty="0" smtClean="0">
                <a:solidFill>
                  <a:srgbClr val="C00000"/>
                </a:solidFill>
                <a:latin typeface="Arial" panose="020B0604020202020204" pitchFamily="34" charset="0"/>
                <a:cs typeface="Arial" panose="020B0604020202020204" pitchFamily="34" charset="0"/>
              </a:rPr>
              <a:t>a.</a:t>
            </a:r>
            <a:r>
              <a:rPr lang="en-US" sz="2100" dirty="0" smtClean="0">
                <a:latin typeface="Arial" panose="020B0604020202020204" pitchFamily="34" charset="0"/>
                <a:cs typeface="Arial" panose="020B0604020202020204" pitchFamily="34" charset="0"/>
              </a:rPr>
              <a:t> 	Show </a:t>
            </a:r>
            <a:r>
              <a:rPr lang="en-US" sz="2100" dirty="0">
                <a:latin typeface="Arial" panose="020B0604020202020204" pitchFamily="34" charset="0"/>
                <a:cs typeface="Arial" panose="020B0604020202020204" pitchFamily="34" charset="0"/>
              </a:rPr>
              <a:t>that this triangle PQR, with </a:t>
            </a:r>
            <a:r>
              <a:rPr lang="en-US" sz="2100" dirty="0" smtClean="0">
                <a:latin typeface="Arial" panose="020B0604020202020204" pitchFamily="34" charset="0"/>
                <a:cs typeface="Arial" panose="020B0604020202020204" pitchFamily="34" charset="0"/>
              </a:rPr>
              <a:t>	an </a:t>
            </a:r>
            <a:r>
              <a:rPr lang="en-US" sz="2100" dirty="0">
                <a:latin typeface="Arial" panose="020B0604020202020204" pitchFamily="34" charset="0"/>
                <a:cs typeface="Arial" panose="020B0604020202020204" pitchFamily="34" charset="0"/>
              </a:rPr>
              <a:t>interior angle of 44° and </a:t>
            </a:r>
            <a:r>
              <a:rPr lang="en-US" sz="2100" dirty="0" smtClean="0">
                <a:latin typeface="Arial" panose="020B0604020202020204" pitchFamily="34" charset="0"/>
                <a:cs typeface="Arial" panose="020B0604020202020204" pitchFamily="34" charset="0"/>
              </a:rPr>
              <a:t>an 	exterior angle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of 112</a:t>
            </a:r>
            <a:r>
              <a:rPr lang="en-US" sz="2100" baseline="30000" dirty="0" smtClean="0">
                <a:latin typeface="Arial" panose="020B0604020202020204" pitchFamily="34" charset="0"/>
                <a:cs typeface="Arial" panose="020B0604020202020204" pitchFamily="34" charset="0"/>
              </a:rPr>
              <a:t>0</a:t>
            </a:r>
            <a:r>
              <a:rPr lang="en-US" sz="2100" dirty="0" smtClean="0">
                <a:latin typeface="Arial" panose="020B0604020202020204" pitchFamily="34" charset="0"/>
                <a:cs typeface="Arial" panose="020B0604020202020204" pitchFamily="34" charset="0"/>
              </a:rPr>
              <a:t>, is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isosceles.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685800" lvl="1" indent="-333375">
              <a:buClr>
                <a:srgbClr val="C00000"/>
              </a:buClr>
              <a:buFont typeface="+mj-lt"/>
              <a:buAutoNum type="alphaLcPeriod" startAt="2"/>
            </a:pPr>
            <a:r>
              <a:rPr lang="en-US" sz="2100" dirty="0" smtClean="0">
                <a:latin typeface="Arial" panose="020B0604020202020204" pitchFamily="34" charset="0"/>
                <a:cs typeface="Arial" panose="020B0604020202020204" pitchFamily="34" charset="0"/>
              </a:rPr>
              <a:t>Prove </a:t>
            </a:r>
            <a:r>
              <a:rPr lang="en-US" sz="2100" dirty="0">
                <a:latin typeface="Arial" panose="020B0604020202020204" pitchFamily="34" charset="0"/>
                <a:cs typeface="Arial" panose="020B0604020202020204" pitchFamily="34" charset="0"/>
              </a:rPr>
              <a:t>that this triangle XYZ, with an interior angle of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2</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and </a:t>
            </a:r>
            <a:r>
              <a:rPr lang="en-US" sz="2100" dirty="0" smtClean="0">
                <a:latin typeface="Arial" panose="020B0604020202020204" pitchFamily="34" charset="0"/>
                <a:cs typeface="Arial" panose="020B0604020202020204" pitchFamily="34" charset="0"/>
              </a:rPr>
              <a:t>an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exterior </a:t>
            </a:r>
            <a:r>
              <a:rPr lang="en-US" sz="2100" dirty="0">
                <a:latin typeface="Arial" panose="020B0604020202020204" pitchFamily="34" charset="0"/>
                <a:cs typeface="Arial" panose="020B0604020202020204" pitchFamily="34" charset="0"/>
              </a:rPr>
              <a:t>angle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of </a:t>
            </a:r>
            <a:r>
              <a:rPr lang="en-US" sz="2100" i="1" dirty="0" smtClean="0">
                <a:latin typeface="Arial" panose="020B0604020202020204" pitchFamily="34" charset="0"/>
                <a:cs typeface="Arial" panose="020B0604020202020204" pitchFamily="34" charset="0"/>
              </a:rPr>
              <a:t>x</a:t>
            </a:r>
            <a:r>
              <a:rPr lang="en-US" sz="2100" dirty="0" smtClean="0">
                <a:latin typeface="Arial" panose="020B0604020202020204" pitchFamily="34" charset="0"/>
                <a:cs typeface="Arial" panose="020B0604020202020204" pitchFamily="34" charset="0"/>
              </a:rPr>
              <a:t> + 90</a:t>
            </a:r>
            <a:r>
              <a:rPr lang="en-US" sz="2100" baseline="30000" dirty="0" smtClean="0">
                <a:latin typeface="Arial" panose="020B0604020202020204" pitchFamily="34" charset="0"/>
                <a:cs typeface="Arial" panose="020B0604020202020204" pitchFamily="34" charset="0"/>
              </a:rPr>
              <a:t>0</a:t>
            </a:r>
            <a:r>
              <a:rPr lang="en-US" sz="2100" dirty="0">
                <a:latin typeface="Arial" panose="020B0604020202020204" pitchFamily="34" charset="0"/>
                <a:cs typeface="Arial" panose="020B0604020202020204" pitchFamily="34" charset="0"/>
              </a:rPr>
              <a:t>, is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isosceles</a:t>
            </a:r>
            <a:r>
              <a:rPr lang="en-US" sz="2100" dirty="0">
                <a:latin typeface="Arial" panose="020B0604020202020204" pitchFamily="34" charset="0"/>
                <a:cs typeface="Arial" panose="020B0604020202020204" pitchFamily="34" charset="0"/>
              </a:rPr>
              <a:t>.</a:t>
            </a:r>
            <a:endParaRPr lang="en-US" sz="2100" dirty="0"/>
          </a:p>
        </p:txBody>
      </p:sp>
      <p:pic>
        <p:nvPicPr>
          <p:cNvPr id="2" name="Picture 1"/>
          <p:cNvPicPr>
            <a:picLocks noChangeAspect="1"/>
          </p:cNvPicPr>
          <p:nvPr/>
        </p:nvPicPr>
        <p:blipFill rotWithShape="1">
          <a:blip r:embed="rId5"/>
          <a:srcRect l="38809" t="21651" r="19783" b="47899"/>
          <a:stretch/>
        </p:blipFill>
        <p:spPr>
          <a:xfrm>
            <a:off x="2843808" y="1988840"/>
            <a:ext cx="2664296" cy="2088232"/>
          </a:xfrm>
          <a:prstGeom prst="rect">
            <a:avLst/>
          </a:prstGeom>
        </p:spPr>
      </p:pic>
      <p:pic>
        <p:nvPicPr>
          <p:cNvPr id="5" name="Picture 4"/>
          <p:cNvPicPr>
            <a:picLocks noChangeAspect="1"/>
          </p:cNvPicPr>
          <p:nvPr/>
        </p:nvPicPr>
        <p:blipFill rotWithShape="1">
          <a:blip r:embed="rId5"/>
          <a:srcRect l="38809" t="62600" r="19783" b="5901"/>
          <a:stretch/>
        </p:blipFill>
        <p:spPr>
          <a:xfrm>
            <a:off x="3021428" y="4581128"/>
            <a:ext cx="2486676" cy="2016224"/>
          </a:xfrm>
          <a:prstGeom prst="rect">
            <a:avLst/>
          </a:prstGeom>
        </p:spPr>
      </p:pic>
    </p:spTree>
    <p:extLst>
      <p:ext uri="{BB962C8B-B14F-4D97-AF65-F5344CB8AC3E}">
        <p14:creationId xmlns:p14="http://schemas.microsoft.com/office/powerpoint/2010/main" val="2856087151"/>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517</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Problem Solving</a:t>
            </a:r>
            <a:endParaRPr lang="en-GB" sz="3600" b="1" dirty="0" smtClean="0"/>
          </a:p>
        </p:txBody>
      </p:sp>
      <mc:AlternateContent xmlns:mc="http://schemas.openxmlformats.org/markup-compatibility/2006" xmlns:a14="http://schemas.microsoft.com/office/drawing/2010/main">
        <mc:Choice Requires="a14">
          <p:sp>
            <p:nvSpPr>
              <p:cNvPr id="3" name="Rectangle 2"/>
              <p:cNvSpPr/>
              <p:nvPr/>
            </p:nvSpPr>
            <p:spPr>
              <a:xfrm>
                <a:off x="255450" y="1227524"/>
                <a:ext cx="5252654" cy="3337004"/>
              </a:xfrm>
              <a:prstGeom prst="rect">
                <a:avLst/>
              </a:prstGeom>
            </p:spPr>
            <p:txBody>
              <a:bodyPr wrap="square">
                <a:spAutoFit/>
              </a:bodyPr>
              <a:lstStyle/>
              <a:p>
                <a:pPr marL="404813" indent="-404813">
                  <a:buClr>
                    <a:srgbClr val="C00000"/>
                  </a:buClr>
                  <a:buFont typeface="+mj-lt"/>
                  <a:buAutoNum type="arabicPeriod" startAt="6"/>
                  <a:tabLst>
                    <a:tab pos="685800" algn="l"/>
                    <a:tab pos="800100" algn="l"/>
                  </a:tabLst>
                </a:pPr>
                <a:r>
                  <a:rPr lang="en-US" sz="2500" dirty="0" smtClean="0">
                    <a:latin typeface="Arial" panose="020B0604020202020204" pitchFamily="34" charset="0"/>
                    <a:cs typeface="Arial" panose="020B0604020202020204" pitchFamily="34" charset="0"/>
                  </a:rPr>
                  <a:t>The formula for converting from degrees Fahrenheit (</a:t>
                </a:r>
                <a:r>
                  <a:rPr lang="en-US" sz="2500" i="1" dirty="0" smtClean="0">
                    <a:latin typeface="Arial" panose="020B0604020202020204" pitchFamily="34" charset="0"/>
                    <a:cs typeface="Arial" panose="020B0604020202020204" pitchFamily="34" charset="0"/>
                  </a:rPr>
                  <a:t>F</a:t>
                </a:r>
                <a:r>
                  <a:rPr lang="en-US" sz="2500" dirty="0" smtClean="0">
                    <a:latin typeface="Arial" panose="020B0604020202020204" pitchFamily="34" charset="0"/>
                    <a:cs typeface="Arial" panose="020B0604020202020204" pitchFamily="34" charset="0"/>
                  </a:rPr>
                  <a:t>) to degrees Celsius (</a:t>
                </a:r>
                <a:r>
                  <a:rPr lang="en-US" sz="2500" i="1" dirty="0" smtClean="0">
                    <a:latin typeface="Arial" panose="020B0604020202020204" pitchFamily="34" charset="0"/>
                    <a:cs typeface="Arial" panose="020B0604020202020204" pitchFamily="34" charset="0"/>
                  </a:rPr>
                  <a:t>C</a:t>
                </a:r>
                <a:r>
                  <a:rPr lang="en-US" sz="2500" dirty="0" smtClean="0">
                    <a:latin typeface="Arial" panose="020B0604020202020204" pitchFamily="34" charset="0"/>
                    <a:cs typeface="Arial" panose="020B0604020202020204" pitchFamily="34" charset="0"/>
                  </a:rPr>
                  <a:t>) is </a:t>
                </a:r>
                <a14:m>
                  <m:oMath xmlns:m="http://schemas.openxmlformats.org/officeDocument/2006/math">
                    <m:f>
                      <m:fPr>
                        <m:ctrlPr>
                          <a:rPr lang="en-US" sz="2500" i="1">
                            <a:latin typeface="Cambria Math" panose="02040503050406030204" pitchFamily="18" charset="0"/>
                            <a:cs typeface="Arial" panose="020B0604020202020204" pitchFamily="34" charset="0"/>
                          </a:rPr>
                        </m:ctrlPr>
                      </m:fPr>
                      <m:num>
                        <m:r>
                          <a:rPr lang="en-US" sz="2500" b="0" i="0" smtClean="0">
                            <a:latin typeface="Cambria Math" panose="02040503050406030204" pitchFamily="18" charset="0"/>
                            <a:cs typeface="Arial" panose="020B0604020202020204" pitchFamily="34" charset="0"/>
                          </a:rPr>
                          <m:t>5</m:t>
                        </m:r>
                      </m:num>
                      <m:den>
                        <m:r>
                          <a:rPr lang="en-US" sz="2500" b="0" i="0" smtClean="0">
                            <a:latin typeface="Cambria Math" panose="02040503050406030204" pitchFamily="18" charset="0"/>
                            <a:cs typeface="Arial" panose="020B0604020202020204" pitchFamily="34" charset="0"/>
                          </a:rPr>
                          <m:t>9</m:t>
                        </m:r>
                      </m:den>
                    </m:f>
                    <m:r>
                      <a:rPr lang="en-US" sz="2500" i="1">
                        <a:latin typeface="Cambria Math" panose="02040503050406030204" pitchFamily="18" charset="0"/>
                        <a:cs typeface="Arial" panose="020B0604020202020204" pitchFamily="34" charset="0"/>
                      </a:rPr>
                      <m:t> </m:t>
                    </m:r>
                  </m:oMath>
                </a14:m>
                <a:r>
                  <a:rPr lang="en-US" sz="2500" dirty="0">
                    <a:latin typeface="Arial" panose="020B0604020202020204" pitchFamily="34" charset="0"/>
                    <a:cs typeface="Arial" panose="020B0604020202020204" pitchFamily="34" charset="0"/>
                  </a:rPr>
                  <a:t>(</a:t>
                </a:r>
                <a:r>
                  <a:rPr lang="en-US" sz="2500" i="1" dirty="0" smtClean="0">
                    <a:latin typeface="Arial" panose="020B0604020202020204" pitchFamily="34" charset="0"/>
                    <a:cs typeface="Arial" panose="020B0604020202020204" pitchFamily="34" charset="0"/>
                  </a:rPr>
                  <a:t>F</a:t>
                </a:r>
                <a:r>
                  <a:rPr lang="en-US" sz="2500" dirty="0" smtClean="0">
                    <a:latin typeface="Arial" panose="020B0604020202020204" pitchFamily="34" charset="0"/>
                    <a:cs typeface="Arial" panose="020B0604020202020204" pitchFamily="34" charset="0"/>
                  </a:rPr>
                  <a:t> - 32</a:t>
                </a:r>
                <a:r>
                  <a:rPr lang="en-US" sz="2500" dirty="0">
                    <a:latin typeface="Arial" panose="020B0604020202020204" pitchFamily="34" charset="0"/>
                    <a:cs typeface="Arial" panose="020B0604020202020204" pitchFamily="34" charset="0"/>
                  </a:rPr>
                  <a:t>) = </a:t>
                </a:r>
                <a:r>
                  <a:rPr lang="en-US" sz="2500" i="1" dirty="0">
                    <a:latin typeface="Arial" panose="020B0604020202020204" pitchFamily="34" charset="0"/>
                    <a:cs typeface="Arial" panose="020B0604020202020204" pitchFamily="34" charset="0"/>
                  </a:rPr>
                  <a:t>C</a:t>
                </a:r>
              </a:p>
              <a:p>
                <a:pPr marL="809625" lvl="1" indent="-352425">
                  <a:buClr>
                    <a:srgbClr val="C00000"/>
                  </a:buClr>
                  <a:buFont typeface="+mj-lt"/>
                  <a:buAutoNum type="alphaLcPeriod"/>
                </a:pPr>
                <a:r>
                  <a:rPr lang="en-US" sz="2500" dirty="0" smtClean="0">
                    <a:latin typeface="Arial" panose="020B0604020202020204" pitchFamily="34" charset="0"/>
                    <a:cs typeface="Arial" panose="020B0604020202020204" pitchFamily="34" charset="0"/>
                  </a:rPr>
                  <a:t>Verify </a:t>
                </a:r>
                <a:r>
                  <a:rPr lang="en-US" sz="2500" dirty="0">
                    <a:latin typeface="Arial" panose="020B0604020202020204" pitchFamily="34" charset="0"/>
                    <a:cs typeface="Arial" panose="020B0604020202020204" pitchFamily="34" charset="0"/>
                  </a:rPr>
                  <a:t>that -</a:t>
                </a:r>
                <a:r>
                  <a:rPr lang="en-US" sz="2500" dirty="0" smtClean="0">
                    <a:latin typeface="Arial" panose="020B0604020202020204" pitchFamily="34" charset="0"/>
                    <a:cs typeface="Arial" panose="020B0604020202020204" pitchFamily="34" charset="0"/>
                  </a:rPr>
                  <a:t>40°F </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40°C </a:t>
                </a:r>
              </a:p>
              <a:p>
                <a:pPr marL="809625" lvl="1" indent="-352425">
                  <a:buClr>
                    <a:srgbClr val="C00000"/>
                  </a:buClr>
                  <a:buFont typeface="+mj-lt"/>
                  <a:buAutoNum type="alphaLcPeriod"/>
                </a:pPr>
                <a:r>
                  <a:rPr lang="en-US" sz="2500" dirty="0" smtClean="0">
                    <a:latin typeface="Arial" panose="020B0604020202020204" pitchFamily="34" charset="0"/>
                    <a:cs typeface="Arial" panose="020B0604020202020204" pitchFamily="34" charset="0"/>
                  </a:rPr>
                  <a:t>Prove </a:t>
                </a:r>
                <a:r>
                  <a:rPr lang="en-US" sz="2500" dirty="0">
                    <a:latin typeface="Arial" panose="020B0604020202020204" pitchFamily="34" charset="0"/>
                    <a:cs typeface="Arial" panose="020B0604020202020204" pitchFamily="34" charset="0"/>
                  </a:rPr>
                  <a:t>that the </a:t>
                </a:r>
                <a:r>
                  <a:rPr lang="en-US" sz="2500" dirty="0" smtClean="0">
                    <a:latin typeface="Arial" panose="020B0604020202020204" pitchFamily="34" charset="0"/>
                    <a:cs typeface="Arial" panose="020B0604020202020204" pitchFamily="34" charset="0"/>
                  </a:rPr>
                  <a:t>temperature -</a:t>
                </a:r>
                <a:r>
                  <a:rPr lang="en-US" sz="2500" dirty="0">
                    <a:latin typeface="Arial" panose="020B0604020202020204" pitchFamily="34" charset="0"/>
                    <a:cs typeface="Arial" panose="020B0604020202020204" pitchFamily="34" charset="0"/>
                  </a:rPr>
                  <a:t>40° has the same value in both Fahrenheit and Celsius.</a:t>
                </a:r>
                <a:endParaRPr lang="en-US" sz="2500" dirty="0"/>
              </a:p>
            </p:txBody>
          </p:sp>
        </mc:Choice>
        <mc:Fallback xmlns="">
          <p:sp>
            <p:nvSpPr>
              <p:cNvPr id="3" name="Rectangle 2"/>
              <p:cNvSpPr>
                <a:spLocks noRot="1" noChangeAspect="1" noMove="1" noResize="1" noEditPoints="1" noAdjustHandles="1" noChangeArrowheads="1" noChangeShapeType="1" noTextEdit="1"/>
              </p:cNvSpPr>
              <p:nvPr/>
            </p:nvSpPr>
            <p:spPr>
              <a:xfrm>
                <a:off x="255450" y="1227524"/>
                <a:ext cx="5252654" cy="3337004"/>
              </a:xfrm>
              <a:prstGeom prst="rect">
                <a:avLst/>
              </a:prstGeom>
              <a:blipFill rotWithShape="0">
                <a:blip r:embed="rId4"/>
                <a:stretch>
                  <a:fillRect l="-1740" t="-1277" b="-3285"/>
                </a:stretch>
              </a:blipFill>
            </p:spPr>
            <p:txBody>
              <a:bodyPr/>
              <a:lstStyle/>
              <a:p>
                <a:r>
                  <a:rPr lang="en-US">
                    <a:noFill/>
                  </a:rPr>
                  <a:t> </a:t>
                </a:r>
              </a:p>
            </p:txBody>
          </p:sp>
        </mc:Fallback>
      </mc:AlternateContent>
      <p:sp>
        <p:nvSpPr>
          <p:cNvPr id="11" name="Rectangle 10"/>
          <p:cNvSpPr/>
          <p:nvPr/>
        </p:nvSpPr>
        <p:spPr>
          <a:xfrm flipH="1">
            <a:off x="258416" y="5528265"/>
            <a:ext cx="5204539" cy="101566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Q6b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If </a:t>
            </a:r>
            <a:r>
              <a:rPr lang="en-US" sz="2000" i="1" dirty="0" smtClean="0">
                <a:solidFill>
                  <a:schemeClr val="tx1"/>
                </a:solidFill>
                <a:latin typeface="Arial" panose="020B0604020202020204" pitchFamily="34" charset="0"/>
                <a:cs typeface="Arial" panose="020B0604020202020204" pitchFamily="34" charset="0"/>
              </a:rPr>
              <a:t>F </a:t>
            </a:r>
            <a:r>
              <a:rPr lang="en-US" sz="2000" dirty="0" smtClean="0">
                <a:solidFill>
                  <a:schemeClr val="tx1"/>
                </a:solidFill>
                <a:latin typeface="Arial" panose="020B0604020202020204" pitchFamily="34" charset="0"/>
                <a:cs typeface="Arial" panose="020B0604020202020204" pitchFamily="34" charset="0"/>
              </a:rPr>
              <a:t>and </a:t>
            </a:r>
            <a:r>
              <a:rPr lang="en-US" sz="2000" i="1" dirty="0">
                <a:solidFill>
                  <a:schemeClr val="tx1"/>
                </a:solidFill>
                <a:latin typeface="Arial" panose="020B0604020202020204" pitchFamily="34" charset="0"/>
                <a:cs typeface="Arial" panose="020B0604020202020204" pitchFamily="34" charset="0"/>
              </a:rPr>
              <a:t>C</a:t>
            </a:r>
            <a:r>
              <a:rPr lang="en-US" sz="2000" dirty="0">
                <a:solidFill>
                  <a:schemeClr val="tx1"/>
                </a:solidFill>
                <a:latin typeface="Arial" panose="020B0604020202020204" pitchFamily="34" charset="0"/>
                <a:cs typeface="Arial" panose="020B0604020202020204" pitchFamily="34" charset="0"/>
              </a:rPr>
              <a:t> have the same value, then </a:t>
            </a:r>
            <a:r>
              <a:rPr lang="en-US" sz="2000" i="1" dirty="0">
                <a:solidFill>
                  <a:schemeClr val="tx1"/>
                </a:solidFill>
                <a:latin typeface="Arial" panose="020B0604020202020204" pitchFamily="34" charset="0"/>
                <a:cs typeface="Arial" panose="020B0604020202020204" pitchFamily="34" charset="0"/>
              </a:rPr>
              <a:t>F</a:t>
            </a:r>
            <a:r>
              <a:rPr lang="en-US" sz="2000" i="1" dirty="0" smtClean="0">
                <a:solidFill>
                  <a:schemeClr val="tx1"/>
                </a:solidFill>
                <a:latin typeface="Arial" panose="020B0604020202020204" pitchFamily="34" charset="0"/>
                <a:cs typeface="Arial" panose="020B0604020202020204" pitchFamily="34" charset="0"/>
              </a:rPr>
              <a:t>= C</a:t>
            </a:r>
            <a:r>
              <a:rPr lang="en-US" sz="2000" dirty="0">
                <a:solidFill>
                  <a:schemeClr val="tx1"/>
                </a:solidFill>
                <a:latin typeface="Arial" panose="020B0604020202020204" pitchFamily="34" charset="0"/>
                <a:cs typeface="Arial" panose="020B0604020202020204" pitchFamily="34" charset="0"/>
              </a:rPr>
              <a:t>. Therefore, substitute </a:t>
            </a:r>
            <a:r>
              <a:rPr lang="en-US" sz="2000" i="1" dirty="0" smtClean="0">
                <a:solidFill>
                  <a:schemeClr val="tx1"/>
                </a:solidFill>
                <a:latin typeface="Arial" panose="020B0604020202020204" pitchFamily="34" charset="0"/>
                <a:cs typeface="Arial" panose="020B0604020202020204" pitchFamily="34" charset="0"/>
              </a:rPr>
              <a:t>F= </a:t>
            </a:r>
            <a:r>
              <a:rPr lang="en-US" sz="2000" i="1" dirty="0">
                <a:solidFill>
                  <a:schemeClr val="tx1"/>
                </a:solidFill>
                <a:latin typeface="Arial" panose="020B0604020202020204" pitchFamily="34" charset="0"/>
                <a:cs typeface="Arial" panose="020B0604020202020204" pitchFamily="34" charset="0"/>
              </a:rPr>
              <a:t>C</a:t>
            </a:r>
            <a:r>
              <a:rPr lang="en-US" sz="2000" dirty="0">
                <a:solidFill>
                  <a:schemeClr val="tx1"/>
                </a:solidFill>
                <a:latin typeface="Arial" panose="020B0604020202020204" pitchFamily="34" charset="0"/>
                <a:cs typeface="Arial" panose="020B0604020202020204" pitchFamily="34" charset="0"/>
              </a:rPr>
              <a:t> into the formula, and then solve to find </a:t>
            </a:r>
            <a:r>
              <a:rPr lang="en-US" sz="2000" i="1" dirty="0">
                <a:solidFill>
                  <a:schemeClr val="tx1"/>
                </a:solidFill>
                <a:latin typeface="Arial" panose="020B0604020202020204" pitchFamily="34" charset="0"/>
                <a:cs typeface="Arial" panose="020B0604020202020204" pitchFamily="34" charset="0"/>
              </a:rPr>
              <a:t>C</a:t>
            </a:r>
            <a:r>
              <a:rPr lang="en-US" sz="2000" dirty="0">
                <a:solidFill>
                  <a:schemeClr val="tx1"/>
                </a:solidFill>
                <a:latin typeface="Arial" panose="020B0604020202020204" pitchFamily="34" charset="0"/>
                <a:cs typeface="Arial" panose="020B0604020202020204" pitchFamily="34" charset="0"/>
              </a:rPr>
              <a:t>.</a:t>
            </a:r>
          </a:p>
        </p:txBody>
      </p:sp>
      <p:sp>
        <p:nvSpPr>
          <p:cNvPr id="12" name="Rectangle 11"/>
          <p:cNvSpPr/>
          <p:nvPr/>
        </p:nvSpPr>
        <p:spPr>
          <a:xfrm flipH="1">
            <a:off x="251520" y="4653136"/>
            <a:ext cx="5196812" cy="738664"/>
          </a:xfrm>
          <a:prstGeom prst="rect">
            <a:avLst/>
          </a:prstGeom>
          <a:solidFill>
            <a:schemeClr val="accent5">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100" b="1" dirty="0" smtClean="0">
                <a:solidFill>
                  <a:srgbClr val="C00000"/>
                </a:solidFill>
                <a:latin typeface="Arial" panose="020B0604020202020204" pitchFamily="34" charset="0"/>
                <a:cs typeface="Arial" panose="020B0604020202020204" pitchFamily="34" charset="0"/>
              </a:rPr>
              <a:t>Q6a communication hint </a:t>
            </a:r>
            <a:r>
              <a:rPr lang="en-US" sz="2100" dirty="0" smtClean="0">
                <a:solidFill>
                  <a:schemeClr val="tx1"/>
                </a:solidFill>
                <a:latin typeface="Arial" panose="020B0604020202020204" pitchFamily="34" charset="0"/>
                <a:cs typeface="Arial" panose="020B0604020202020204" pitchFamily="34" charset="0"/>
              </a:rPr>
              <a:t>- </a:t>
            </a:r>
            <a:r>
              <a:rPr lang="en-US" sz="2100" b="1" dirty="0">
                <a:solidFill>
                  <a:schemeClr val="tx1"/>
                </a:solidFill>
                <a:latin typeface="Arial" panose="020B0604020202020204" pitchFamily="34" charset="0"/>
                <a:cs typeface="Arial" panose="020B0604020202020204" pitchFamily="34" charset="0"/>
              </a:rPr>
              <a:t>Verify</a:t>
            </a:r>
            <a:r>
              <a:rPr lang="en-US" sz="2100" dirty="0">
                <a:solidFill>
                  <a:schemeClr val="tx1"/>
                </a:solidFill>
                <a:latin typeface="Arial" panose="020B0604020202020204" pitchFamily="34" charset="0"/>
                <a:cs typeface="Arial" panose="020B0604020202020204" pitchFamily="34" charset="0"/>
              </a:rPr>
              <a:t> means substitute to show a statement is true.</a:t>
            </a:r>
          </a:p>
        </p:txBody>
      </p:sp>
      <p:pic>
        <p:nvPicPr>
          <p:cNvPr id="13" name="Picture 1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884289658"/>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a:latin typeface="Calibri" panose="020F0502020204030204" pitchFamily="34" charset="0"/>
              </a:rPr>
              <a:t>Page 501</a:t>
            </a:r>
            <a:endParaRPr lang="en-GB" sz="1400" b="1" dirty="0">
              <a:latin typeface="Calibri" panose="020F0502020204030204" pitchFamily="34" charset="0"/>
            </a:endParaRPr>
          </a:p>
        </p:txBody>
      </p:sp>
      <p:sp>
        <p:nvSpPr>
          <p:cNvPr id="3" name="Rectangle 2"/>
          <p:cNvSpPr/>
          <p:nvPr/>
        </p:nvSpPr>
        <p:spPr>
          <a:xfrm>
            <a:off x="251520" y="1196752"/>
            <a:ext cx="5256584" cy="4462760"/>
          </a:xfrm>
          <a:prstGeom prst="rect">
            <a:avLst/>
          </a:prstGeom>
        </p:spPr>
        <p:txBody>
          <a:bodyPr wrap="square">
            <a:spAutoFit/>
          </a:bodyPr>
          <a:lstStyle/>
          <a:p>
            <a:pPr marL="514350" indent="-514350">
              <a:buClr>
                <a:srgbClr val="C00000"/>
              </a:buClr>
              <a:buFont typeface="+mj-lt"/>
              <a:buAutoNum type="arabicPeriod" startAt="6"/>
              <a:tabLst>
                <a:tab pos="971550" algn="l"/>
              </a:tabLst>
            </a:pPr>
            <a:r>
              <a:rPr lang="en-US" sz="2700" dirty="0">
                <a:latin typeface="Arial" panose="020B0604020202020204" pitchFamily="34" charset="0"/>
                <a:cs typeface="Arial" panose="020B0604020202020204" pitchFamily="34" charset="0"/>
              </a:rPr>
              <a:t>Work out the lengths of AC and PQ </a:t>
            </a:r>
            <a:r>
              <a:rPr lang="en-US" sz="2700" dirty="0" smtClean="0">
                <a:latin typeface="Arial" panose="020B0604020202020204" pitchFamily="34" charset="0"/>
                <a:cs typeface="Arial" panose="020B0604020202020204" pitchFamily="34" charset="0"/>
              </a:rPr>
              <a:t>in </a:t>
            </a:r>
            <a:r>
              <a:rPr lang="en-US" sz="2700" dirty="0">
                <a:latin typeface="Arial" panose="020B0604020202020204" pitchFamily="34" charset="0"/>
                <a:cs typeface="Arial" panose="020B0604020202020204" pitchFamily="34" charset="0"/>
              </a:rPr>
              <a:t>these right-angled triangles. Give your answers correct to 1 </a:t>
            </a:r>
            <a:r>
              <a:rPr lang="en-US" sz="2700" dirty="0" err="1">
                <a:latin typeface="Arial" panose="020B0604020202020204" pitchFamily="34" charset="0"/>
                <a:cs typeface="Arial" panose="020B0604020202020204" pitchFamily="34" charset="0"/>
              </a:rPr>
              <a:t>d.p</a:t>
            </a:r>
            <a:r>
              <a:rPr lang="en-US" sz="2700" dirty="0" err="1" smtClean="0">
                <a:latin typeface="Arial" panose="020B0604020202020204" pitchFamily="34" charset="0"/>
                <a:cs typeface="Arial" panose="020B0604020202020204" pitchFamily="34" charset="0"/>
              </a:rPr>
              <a:t>.</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endParaRPr lang="en-US" sz="6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6"/>
              <a:tabLst>
                <a:tab pos="971550" algn="l"/>
              </a:tabLst>
            </a:pPr>
            <a:r>
              <a:rPr lang="en-US" sz="2700" dirty="0">
                <a:latin typeface="Arial" panose="020B0604020202020204" pitchFamily="34" charset="0"/>
                <a:cs typeface="Arial" panose="020B0604020202020204" pitchFamily="34" charset="0"/>
              </a:rPr>
              <a:t>Prove that </a:t>
            </a:r>
            <a:r>
              <a:rPr lang="en-US" sz="2700" dirty="0" smtClean="0">
                <a:latin typeface="Arial" panose="020B0604020202020204" pitchFamily="34" charset="0"/>
                <a:cs typeface="Arial" panose="020B0604020202020204" pitchFamily="34" charset="0"/>
              </a:rPr>
              <a:t>these two </a:t>
            </a:r>
            <a:r>
              <a:rPr lang="en-US" sz="2700" dirty="0">
                <a:latin typeface="Arial" panose="020B0604020202020204" pitchFamily="34" charset="0"/>
                <a:cs typeface="Arial" panose="020B0604020202020204" pitchFamily="34" charset="0"/>
              </a:rPr>
              <a:t>right-angled triangles are congruent.</a:t>
            </a:r>
            <a:endParaRPr lang="pl-PL" sz="27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srcRect l="10587" t="43700" r="41640" b="41600"/>
          <a:stretch/>
        </p:blipFill>
        <p:spPr>
          <a:xfrm>
            <a:off x="1122543" y="2924944"/>
            <a:ext cx="3514539" cy="1230088"/>
          </a:xfrm>
          <a:prstGeom prst="rect">
            <a:avLst/>
          </a:prstGeom>
        </p:spPr>
      </p:pic>
      <p:pic>
        <p:nvPicPr>
          <p:cNvPr id="5" name="Picture 4"/>
          <p:cNvPicPr>
            <a:picLocks noChangeAspect="1"/>
          </p:cNvPicPr>
          <p:nvPr/>
        </p:nvPicPr>
        <p:blipFill rotWithShape="1">
          <a:blip r:embed="rId5"/>
          <a:srcRect l="51791" t="60500" r="34474" b="22700"/>
          <a:stretch/>
        </p:blipFill>
        <p:spPr>
          <a:xfrm>
            <a:off x="3203848" y="5074541"/>
            <a:ext cx="1094148" cy="1522295"/>
          </a:xfrm>
          <a:prstGeom prst="rect">
            <a:avLst/>
          </a:prstGeom>
        </p:spPr>
      </p:pic>
      <p:pic>
        <p:nvPicPr>
          <p:cNvPr id="8" name="Picture 7"/>
          <p:cNvPicPr>
            <a:picLocks noChangeAspect="1"/>
          </p:cNvPicPr>
          <p:nvPr/>
        </p:nvPicPr>
        <p:blipFill rotWithShape="1">
          <a:blip r:embed="rId5"/>
          <a:srcRect l="27307" t="67284" r="54319" b="22700"/>
          <a:stretch/>
        </p:blipFill>
        <p:spPr>
          <a:xfrm>
            <a:off x="1445629" y="5536216"/>
            <a:ext cx="1716238" cy="1064193"/>
          </a:xfrm>
          <a:prstGeom prst="rect">
            <a:avLst/>
          </a:prstGeom>
        </p:spPr>
      </p:pic>
    </p:spTree>
    <p:extLst>
      <p:ext uri="{BB962C8B-B14F-4D97-AF65-F5344CB8AC3E}">
        <p14:creationId xmlns:p14="http://schemas.microsoft.com/office/powerpoint/2010/main" val="2114899590"/>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517</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Problem Solving</a:t>
            </a:r>
            <a:endParaRPr lang="en-GB" sz="3600" b="1" dirty="0" smtClean="0"/>
          </a:p>
        </p:txBody>
      </p:sp>
      <p:sp>
        <p:nvSpPr>
          <p:cNvPr id="3" name="Rectangle 2"/>
          <p:cNvSpPr/>
          <p:nvPr/>
        </p:nvSpPr>
        <p:spPr>
          <a:xfrm>
            <a:off x="255450" y="1227524"/>
            <a:ext cx="5252654" cy="5509200"/>
          </a:xfrm>
          <a:prstGeom prst="rect">
            <a:avLst/>
          </a:prstGeom>
        </p:spPr>
        <p:txBody>
          <a:bodyPr wrap="square">
            <a:spAutoFit/>
          </a:bodyPr>
          <a:lstStyle/>
          <a:p>
            <a:pPr marL="457200" indent="-457200">
              <a:buClr>
                <a:srgbClr val="C00000"/>
              </a:buClr>
              <a:buFont typeface="+mj-lt"/>
              <a:buAutoNum type="arabicPeriod" startAt="7"/>
              <a:tabLst>
                <a:tab pos="685800" algn="l"/>
                <a:tab pos="800100" algn="l"/>
              </a:tabLst>
            </a:pPr>
            <a:r>
              <a:rPr lang="en-US" sz="3200" b="1" dirty="0" smtClean="0">
                <a:solidFill>
                  <a:srgbClr val="C00000"/>
                </a:solidFill>
                <a:latin typeface="Arial" panose="020B0604020202020204" pitchFamily="34" charset="0"/>
                <a:cs typeface="Arial" panose="020B0604020202020204" pitchFamily="34" charset="0"/>
              </a:rPr>
              <a:t>Reflect</a:t>
            </a:r>
            <a:br>
              <a:rPr lang="en-US" sz="3200" b="1" dirty="0" smtClean="0">
                <a:solidFill>
                  <a:srgbClr val="C00000"/>
                </a:solidFill>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Choose </a:t>
            </a:r>
            <a:r>
              <a:rPr lang="en-US" sz="3200" dirty="0">
                <a:latin typeface="Arial" panose="020B0604020202020204" pitchFamily="34" charset="0"/>
                <a:cs typeface="Arial" panose="020B0604020202020204" pitchFamily="34" charset="0"/>
              </a:rPr>
              <a:t>A, B or </a:t>
            </a:r>
            <a:r>
              <a:rPr lang="en-US" sz="3200" dirty="0" smtClean="0">
                <a:latin typeface="Arial" panose="020B0604020202020204" pitchFamily="34" charset="0"/>
                <a:cs typeface="Arial" panose="020B0604020202020204" pitchFamily="34" charset="0"/>
              </a:rPr>
              <a:t>C.</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Solving </a:t>
            </a:r>
            <a:r>
              <a:rPr lang="en-US" sz="3200" dirty="0">
                <a:latin typeface="Arial" panose="020B0604020202020204" pitchFamily="34" charset="0"/>
                <a:cs typeface="Arial" panose="020B0604020202020204" pitchFamily="34" charset="0"/>
              </a:rPr>
              <a:t>problems by logical reasoning is:</a:t>
            </a:r>
          </a:p>
          <a:p>
            <a:pPr marL="1038225" lvl="1" indent="-581025">
              <a:buClr>
                <a:srgbClr val="C00000"/>
              </a:buClr>
              <a:buFont typeface="+mj-lt"/>
              <a:buAutoNum type="alphaUcPeriod"/>
            </a:pPr>
            <a:r>
              <a:rPr lang="en-US" sz="3200" dirty="0" smtClean="0">
                <a:latin typeface="Arial" panose="020B0604020202020204" pitchFamily="34" charset="0"/>
                <a:cs typeface="Arial" panose="020B0604020202020204" pitchFamily="34" charset="0"/>
              </a:rPr>
              <a:t>always </a:t>
            </a:r>
            <a:r>
              <a:rPr lang="en-US" sz="3200" dirty="0">
                <a:latin typeface="Arial" panose="020B0604020202020204" pitchFamily="34" charset="0"/>
                <a:cs typeface="Arial" panose="020B0604020202020204" pitchFamily="34" charset="0"/>
              </a:rPr>
              <a:t>easy </a:t>
            </a:r>
            <a:endParaRPr lang="en-US" sz="3200" dirty="0" smtClean="0">
              <a:latin typeface="Arial" panose="020B0604020202020204" pitchFamily="34" charset="0"/>
              <a:cs typeface="Arial" panose="020B0604020202020204" pitchFamily="34" charset="0"/>
            </a:endParaRPr>
          </a:p>
          <a:p>
            <a:pPr marL="1038225" lvl="1" indent="-581025">
              <a:buClr>
                <a:srgbClr val="C00000"/>
              </a:buClr>
              <a:buFont typeface="+mj-lt"/>
              <a:buAutoNum type="alphaUcPeriod"/>
            </a:pPr>
            <a:r>
              <a:rPr lang="en-US" sz="3200" dirty="0" smtClean="0">
                <a:latin typeface="Arial" panose="020B0604020202020204" pitchFamily="34" charset="0"/>
                <a:cs typeface="Arial" panose="020B0604020202020204" pitchFamily="34" charset="0"/>
              </a:rPr>
              <a:t>sometimes </a:t>
            </a:r>
            <a:r>
              <a:rPr lang="en-US" sz="3200" dirty="0">
                <a:latin typeface="Arial" panose="020B0604020202020204" pitchFamily="34" charset="0"/>
                <a:cs typeface="Arial" panose="020B0604020202020204" pitchFamily="34" charset="0"/>
              </a:rPr>
              <a:t>easy, sometimes hard </a:t>
            </a:r>
            <a:endParaRPr lang="en-US" sz="3200" dirty="0" smtClean="0">
              <a:latin typeface="Arial" panose="020B0604020202020204" pitchFamily="34" charset="0"/>
              <a:cs typeface="Arial" panose="020B0604020202020204" pitchFamily="34" charset="0"/>
            </a:endParaRPr>
          </a:p>
          <a:p>
            <a:pPr marL="1038225" lvl="1" indent="-581025">
              <a:buClr>
                <a:srgbClr val="C00000"/>
              </a:buClr>
              <a:buFont typeface="+mj-lt"/>
              <a:buAutoNum type="alphaUcPeriod"/>
            </a:pPr>
            <a:r>
              <a:rPr lang="en-US" sz="3200" dirty="0" smtClean="0">
                <a:latin typeface="Arial" panose="020B0604020202020204" pitchFamily="34" charset="0"/>
                <a:cs typeface="Arial" panose="020B0604020202020204" pitchFamily="34" charset="0"/>
              </a:rPr>
              <a:t>always </a:t>
            </a:r>
            <a:r>
              <a:rPr lang="en-US" sz="3200" dirty="0">
                <a:latin typeface="Arial" panose="020B0604020202020204" pitchFamily="34" charset="0"/>
                <a:cs typeface="Arial" panose="020B0604020202020204" pitchFamily="34" charset="0"/>
              </a:rPr>
              <a:t>hard </a:t>
            </a:r>
            <a:endParaRPr lang="en-US" sz="3200" dirty="0" smtClean="0">
              <a:latin typeface="Arial" panose="020B0604020202020204" pitchFamily="34" charset="0"/>
              <a:cs typeface="Arial" panose="020B0604020202020204" pitchFamily="34" charset="0"/>
            </a:endParaRPr>
          </a:p>
          <a:p>
            <a:pPr marL="0" lvl="1">
              <a:buClr>
                <a:srgbClr val="C00000"/>
              </a:buClr>
              <a:tabLst>
                <a:tab pos="685800" algn="l"/>
                <a:tab pos="800100" algn="l"/>
              </a:tabLst>
            </a:pPr>
            <a:r>
              <a:rPr lang="en-US" sz="3200" b="1" dirty="0" smtClean="0">
                <a:solidFill>
                  <a:srgbClr val="C00000"/>
                </a:solidFill>
                <a:latin typeface="Arial" panose="020B0604020202020204" pitchFamily="34" charset="0"/>
                <a:cs typeface="Arial" panose="020B0604020202020204" pitchFamily="34" charset="0"/>
              </a:rPr>
              <a:t>Discuss</a:t>
            </a:r>
            <a:r>
              <a:rPr lang="en-US" sz="3200" dirty="0" smtClean="0">
                <a:solidFill>
                  <a:srgbClr val="C00000"/>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with a classmate or your teacher what you find easy or hard.</a:t>
            </a:r>
            <a:endParaRPr lang="en-US" sz="3200" dirty="0"/>
          </a:p>
        </p:txBody>
      </p:sp>
    </p:spTree>
    <p:extLst>
      <p:ext uri="{BB962C8B-B14F-4D97-AF65-F5344CB8AC3E}">
        <p14:creationId xmlns:p14="http://schemas.microsoft.com/office/powerpoint/2010/main" val="1595004400"/>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517</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Check Up</a:t>
            </a:r>
            <a:endParaRPr lang="en-GB" sz="3600" b="1" dirty="0" smtClean="0"/>
          </a:p>
        </p:txBody>
      </p:sp>
      <p:sp>
        <p:nvSpPr>
          <p:cNvPr id="3" name="Rectangle 2"/>
          <p:cNvSpPr/>
          <p:nvPr/>
        </p:nvSpPr>
        <p:spPr>
          <a:xfrm>
            <a:off x="255450" y="2277447"/>
            <a:ext cx="8565020" cy="4339650"/>
          </a:xfrm>
          <a:prstGeom prst="rect">
            <a:avLst/>
          </a:prstGeom>
        </p:spPr>
        <p:txBody>
          <a:bodyPr wrap="square">
            <a:spAutoFit/>
          </a:bodyPr>
          <a:lstStyle/>
          <a:p>
            <a:pPr>
              <a:buClr>
                <a:srgbClr val="C00000"/>
              </a:buClr>
              <a:tabLst>
                <a:tab pos="685800" algn="l"/>
                <a:tab pos="800100" algn="l"/>
              </a:tabLst>
            </a:pPr>
            <a:r>
              <a:rPr lang="en-US" sz="2400" b="1" dirty="0">
                <a:solidFill>
                  <a:srgbClr val="0070C0"/>
                </a:solidFill>
                <a:latin typeface="Arial" panose="020B0604020202020204" pitchFamily="34" charset="0"/>
                <a:cs typeface="Arial" panose="020B0604020202020204" pitchFamily="34" charset="0"/>
              </a:rPr>
              <a:t>Chords, radii and tangents</a:t>
            </a:r>
          </a:p>
          <a:p>
            <a:pPr marL="404813" indent="-404813">
              <a:buClr>
                <a:srgbClr val="C00000"/>
              </a:buClr>
              <a:buFont typeface="+mj-lt"/>
              <a:buAutoNum type="arabicPeriod"/>
              <a:tabLst>
                <a:tab pos="685800" algn="l"/>
                <a:tab pos="800100" algn="l"/>
              </a:tabLst>
            </a:pPr>
            <a:r>
              <a:rPr lang="en-US" sz="2400" dirty="0" smtClean="0">
                <a:latin typeface="Arial" panose="020B0604020202020204" pitchFamily="34" charset="0"/>
                <a:cs typeface="Arial" panose="020B0604020202020204" pitchFamily="34" charset="0"/>
              </a:rPr>
              <a:t>Draw </a:t>
            </a:r>
            <a:r>
              <a:rPr lang="en-US" sz="2400" dirty="0">
                <a:latin typeface="Arial" panose="020B0604020202020204" pitchFamily="34" charset="0"/>
                <a:cs typeface="Arial" panose="020B0604020202020204" pitchFamily="34" charset="0"/>
              </a:rPr>
              <a:t>a circle with radius 6cm. Draw and label clearly a chord, a tangent and a segment.</a:t>
            </a:r>
          </a:p>
          <a:p>
            <a:pPr marL="404813" indent="-404813">
              <a:buClr>
                <a:srgbClr val="C00000"/>
              </a:buClr>
              <a:buFont typeface="+mj-lt"/>
              <a:buAutoNum type="arabicPeriod"/>
              <a:tabLst>
                <a:tab pos="685800" algn="l"/>
                <a:tab pos="800100" algn="l"/>
              </a:tabLst>
            </a:pPr>
            <a:r>
              <a:rPr lang="en-US" sz="2400" b="1" dirty="0" smtClean="0">
                <a:solidFill>
                  <a:srgbClr val="C00000"/>
                </a:solidFill>
                <a:latin typeface="Arial" panose="020B0604020202020204" pitchFamily="34" charset="0"/>
                <a:cs typeface="Arial" panose="020B0604020202020204" pitchFamily="34" charset="0"/>
              </a:rPr>
              <a:t>Reasoning </a:t>
            </a:r>
            <a:r>
              <a:rPr lang="en-US" sz="2400" dirty="0">
                <a:latin typeface="Arial" panose="020B0604020202020204" pitchFamily="34" charset="0"/>
                <a:cs typeface="Arial" panose="020B0604020202020204" pitchFamily="34" charset="0"/>
              </a:rPr>
              <a:t>In the diagrams, O is the centre of the circle.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Work out the size of each angle marked with a letter.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reasons for each step in your working.</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3544533219"/>
              </p:ext>
            </p:extLst>
          </p:nvPr>
        </p:nvGraphicFramePr>
        <p:xfrm>
          <a:off x="251518" y="1226308"/>
          <a:ext cx="8568952" cy="944880"/>
        </p:xfrm>
        <a:graphic>
          <a:graphicData uri="http://schemas.openxmlformats.org/drawingml/2006/table">
            <a:tbl>
              <a:tblPr firstRow="1" bandRow="1">
                <a:effectLst/>
                <a:tableStyleId>{5940675A-B579-460E-94D1-54222C63F5DA}</a:tableStyleId>
              </a:tblPr>
              <a:tblGrid>
                <a:gridCol w="2448274"/>
                <a:gridCol w="6120678"/>
              </a:tblGrid>
              <a:tr h="475707">
                <a:tc>
                  <a:txBody>
                    <a:bodyPr/>
                    <a:lstStyle/>
                    <a:p>
                      <a:r>
                        <a:rPr lang="en-US" sz="2800" b="1" dirty="0" smtClean="0">
                          <a:latin typeface="Arial" panose="020B0604020202020204" pitchFamily="34" charset="0"/>
                          <a:cs typeface="Arial" panose="020B0604020202020204" pitchFamily="34" charset="0"/>
                        </a:rPr>
                        <a:t>16. Check up</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latin typeface="Arial" panose="020B0604020202020204" pitchFamily="34" charset="0"/>
                          <a:cs typeface="Arial" panose="020B0604020202020204" pitchFamily="34" charset="0"/>
                        </a:rPr>
                        <a:t>Log how you did on your Student Progression Chart</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1">
                        <a:lumMod val="20000"/>
                        <a:lumOff val="80000"/>
                      </a:schemeClr>
                    </a:solidFill>
                  </a:tcPr>
                </a:tc>
              </a:tr>
            </a:tbl>
          </a:graphicData>
        </a:graphic>
      </p:graphicFrame>
      <p:pic>
        <p:nvPicPr>
          <p:cNvPr id="2" name="Picture 1"/>
          <p:cNvPicPr>
            <a:picLocks noChangeAspect="1"/>
          </p:cNvPicPr>
          <p:nvPr/>
        </p:nvPicPr>
        <p:blipFill rotWithShape="1">
          <a:blip r:embed="rId4"/>
          <a:srcRect l="18500" t="35951" r="20075" b="37394"/>
          <a:stretch/>
        </p:blipFill>
        <p:spPr>
          <a:xfrm>
            <a:off x="755576" y="3861048"/>
            <a:ext cx="7799749" cy="19029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7216" y="2287672"/>
            <a:ext cx="565264" cy="565264"/>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72693" y="3789040"/>
            <a:ext cx="565264" cy="565264"/>
          </a:xfrm>
          <a:prstGeom prst="rect">
            <a:avLst/>
          </a:prstGeom>
        </p:spPr>
      </p:pic>
    </p:spTree>
    <p:extLst>
      <p:ext uri="{BB962C8B-B14F-4D97-AF65-F5344CB8AC3E}">
        <p14:creationId xmlns:p14="http://schemas.microsoft.com/office/powerpoint/2010/main" val="4115034244"/>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517</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Check Up</a:t>
            </a:r>
            <a:endParaRPr lang="en-GB" sz="3600" b="1" dirty="0" smtClean="0"/>
          </a:p>
        </p:txBody>
      </p:sp>
      <p:sp>
        <p:nvSpPr>
          <p:cNvPr id="3" name="Rectangle 2"/>
          <p:cNvSpPr/>
          <p:nvPr/>
        </p:nvSpPr>
        <p:spPr>
          <a:xfrm>
            <a:off x="255450" y="1196752"/>
            <a:ext cx="5252654" cy="4693593"/>
          </a:xfrm>
          <a:prstGeom prst="rect">
            <a:avLst/>
          </a:prstGeom>
        </p:spPr>
        <p:txBody>
          <a:bodyPr wrap="square">
            <a:spAutoFit/>
          </a:bodyPr>
          <a:lstStyle/>
          <a:p>
            <a:pPr marL="404813" indent="-404813">
              <a:buClr>
                <a:srgbClr val="C00000"/>
              </a:buClr>
              <a:buFont typeface="+mj-lt"/>
              <a:buAutoNum type="arabicPeriod"/>
              <a:tabLst>
                <a:tab pos="685800" algn="l"/>
                <a:tab pos="800100" algn="l"/>
              </a:tabLst>
            </a:pPr>
            <a:r>
              <a:rPr lang="en-US" sz="2300" b="1" dirty="0" smtClean="0">
                <a:solidFill>
                  <a:srgbClr val="C00000"/>
                </a:solidFill>
                <a:latin typeface="Arial" panose="020B0604020202020204" pitchFamily="34" charset="0"/>
                <a:cs typeface="Arial" panose="020B0604020202020204" pitchFamily="34" charset="0"/>
              </a:rPr>
              <a:t>Reasoning </a:t>
            </a:r>
            <a:r>
              <a:rPr lang="en-US" sz="2300" dirty="0" smtClean="0">
                <a:latin typeface="Arial" panose="020B0604020202020204" pitchFamily="34" charset="0"/>
                <a:cs typeface="Arial" panose="020B0604020202020204" pitchFamily="34" charset="0"/>
              </a:rPr>
              <a:t>O is the centre of a circle with radius 8.5cm. AB is a chord with length 15cm.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Angle OMB = 90°.</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length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of </a:t>
            </a:r>
            <a:r>
              <a:rPr lang="en-US" sz="2300" dirty="0">
                <a:latin typeface="Arial" panose="020B0604020202020204" pitchFamily="34" charset="0"/>
                <a:cs typeface="Arial" panose="020B0604020202020204" pitchFamily="34" charset="0"/>
              </a:rPr>
              <a:t>OM</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685800" algn="l"/>
                <a:tab pos="800100" algn="l"/>
              </a:tabLst>
            </a:pPr>
            <a:r>
              <a:rPr lang="en-US" sz="2300" b="1" dirty="0">
                <a:solidFill>
                  <a:srgbClr val="C00000"/>
                </a:solidFill>
              </a:rPr>
              <a:t>Reasoning </a:t>
            </a:r>
            <a:r>
              <a:rPr lang="en-US" sz="2300" dirty="0"/>
              <a:t>Work out the size of </a:t>
            </a:r>
            <a:endParaRPr lang="en-US" sz="2300" dirty="0" smtClean="0"/>
          </a:p>
          <a:p>
            <a:pPr marL="914400" lvl="1" indent="-457200">
              <a:buClr>
                <a:srgbClr val="C00000"/>
              </a:buClr>
              <a:buFont typeface="+mj-lt"/>
              <a:buAutoNum type="alphaLcPeriod"/>
              <a:tabLst>
                <a:tab pos="685800" algn="l"/>
                <a:tab pos="800100" algn="l"/>
              </a:tabLst>
            </a:pPr>
            <a:r>
              <a:rPr lang="en-US" sz="2300" dirty="0" smtClean="0"/>
              <a:t>angle </a:t>
            </a:r>
            <a:r>
              <a:rPr lang="en-US" sz="2300" dirty="0"/>
              <a:t>a </a:t>
            </a:r>
            <a:endParaRPr lang="en-US" sz="2300" dirty="0" smtClean="0"/>
          </a:p>
          <a:p>
            <a:pPr marL="914400" lvl="1" indent="-457200">
              <a:buClr>
                <a:srgbClr val="C00000"/>
              </a:buClr>
              <a:buFont typeface="+mj-lt"/>
              <a:buAutoNum type="alphaLcPeriod"/>
              <a:tabLst>
                <a:tab pos="685800" algn="l"/>
                <a:tab pos="800100" algn="l"/>
              </a:tabLst>
            </a:pPr>
            <a:r>
              <a:rPr lang="en-US" sz="2300" dirty="0" smtClean="0"/>
              <a:t>angle b.</a:t>
            </a:r>
          </a:p>
          <a:p>
            <a:pPr lvl="1">
              <a:buClr>
                <a:srgbClr val="C00000"/>
              </a:buClr>
              <a:tabLst>
                <a:tab pos="685800" algn="l"/>
                <a:tab pos="800100" algn="l"/>
              </a:tabLst>
            </a:pPr>
            <a:r>
              <a:rPr lang="en-US" sz="2300" dirty="0" smtClean="0"/>
              <a:t>Give </a:t>
            </a:r>
            <a:r>
              <a:rPr lang="en-US" sz="2300" dirty="0"/>
              <a:t>reasons for </a:t>
            </a:r>
            <a:r>
              <a:rPr lang="en-US" sz="2300" dirty="0" smtClean="0"/>
              <a:t/>
            </a:r>
            <a:br>
              <a:rPr lang="en-US" sz="2300" dirty="0" smtClean="0"/>
            </a:br>
            <a:r>
              <a:rPr lang="en-US" sz="2300" dirty="0" smtClean="0"/>
              <a:t>each </a:t>
            </a:r>
            <a:r>
              <a:rPr lang="en-US" sz="2300" dirty="0"/>
              <a:t>step in your </a:t>
            </a:r>
            <a:r>
              <a:rPr lang="en-US" sz="2300" dirty="0" smtClean="0"/>
              <a:t/>
            </a:r>
            <a:br>
              <a:rPr lang="en-US" sz="2300" dirty="0" smtClean="0"/>
            </a:br>
            <a:r>
              <a:rPr lang="en-US" sz="2300" dirty="0" smtClean="0"/>
              <a:t>working</a:t>
            </a:r>
            <a:r>
              <a:rPr lang="en-US" sz="2300" dirty="0"/>
              <a:t>.</a:t>
            </a: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72400" y="1268760"/>
            <a:ext cx="565264" cy="565264"/>
          </a:xfrm>
          <a:prstGeom prst="rect">
            <a:avLst/>
          </a:prstGeom>
        </p:spPr>
      </p:pic>
      <p:pic>
        <p:nvPicPr>
          <p:cNvPr id="4" name="Picture 3"/>
          <p:cNvPicPr>
            <a:picLocks noChangeAspect="1"/>
          </p:cNvPicPr>
          <p:nvPr/>
        </p:nvPicPr>
        <p:blipFill rotWithShape="1">
          <a:blip r:embed="rId5"/>
          <a:srcRect l="28736" t="51050" r="51119" b="32150"/>
          <a:stretch/>
        </p:blipFill>
        <p:spPr>
          <a:xfrm>
            <a:off x="3892852" y="2249248"/>
            <a:ext cx="1592877" cy="1415893"/>
          </a:xfrm>
          <a:prstGeom prst="rect">
            <a:avLst/>
          </a:prstGeom>
        </p:spPr>
      </p:pic>
      <p:pic>
        <p:nvPicPr>
          <p:cNvPr id="6" name="Picture 5"/>
          <p:cNvPicPr>
            <a:picLocks noChangeAspect="1"/>
          </p:cNvPicPr>
          <p:nvPr/>
        </p:nvPicPr>
        <p:blipFill rotWithShape="1">
          <a:blip r:embed="rId6"/>
          <a:srcRect l="41047" t="30050" r="23140" b="37400"/>
          <a:stretch/>
        </p:blipFill>
        <p:spPr>
          <a:xfrm>
            <a:off x="3293759" y="4408655"/>
            <a:ext cx="2214345" cy="2145147"/>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8203485" y="3683998"/>
            <a:ext cx="548640" cy="537090"/>
          </a:xfrm>
          <a:prstGeom prst="rect">
            <a:avLst/>
          </a:prstGeom>
        </p:spPr>
      </p:pic>
    </p:spTree>
    <p:extLst>
      <p:ext uri="{BB962C8B-B14F-4D97-AF65-F5344CB8AC3E}">
        <p14:creationId xmlns:p14="http://schemas.microsoft.com/office/powerpoint/2010/main" val="1784339268"/>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517</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Check Up</a:t>
            </a:r>
            <a:endParaRPr lang="en-GB" sz="3600" b="1" dirty="0" smtClean="0"/>
          </a:p>
        </p:txBody>
      </p:sp>
      <p:sp>
        <p:nvSpPr>
          <p:cNvPr id="3" name="Rectangle 2"/>
          <p:cNvSpPr/>
          <p:nvPr/>
        </p:nvSpPr>
        <p:spPr>
          <a:xfrm>
            <a:off x="251520" y="1225203"/>
            <a:ext cx="4235706" cy="2602046"/>
          </a:xfrm>
          <a:prstGeom prst="rect">
            <a:avLst/>
          </a:prstGeom>
        </p:spPr>
        <p:txBody>
          <a:bodyPr wrap="square">
            <a:spAutoFit/>
          </a:bodyPr>
          <a:lstStyle/>
          <a:p>
            <a:pPr>
              <a:buClr>
                <a:srgbClr val="C00000"/>
              </a:buClr>
              <a:tabLst>
                <a:tab pos="685800" algn="l"/>
                <a:tab pos="800100" algn="l"/>
              </a:tabLst>
            </a:pPr>
            <a:r>
              <a:rPr lang="en-US" sz="2300" b="1" dirty="0">
                <a:solidFill>
                  <a:srgbClr val="0070C0"/>
                </a:solidFill>
                <a:latin typeface="Arial" panose="020B0604020202020204" pitchFamily="34" charset="0"/>
                <a:cs typeface="Arial" panose="020B0604020202020204" pitchFamily="34" charset="0"/>
              </a:rPr>
              <a:t>Circle theorems</a:t>
            </a:r>
          </a:p>
          <a:p>
            <a:pPr marL="457200" indent="-457200">
              <a:buClr>
                <a:srgbClr val="C00000"/>
              </a:buClr>
              <a:buFont typeface="+mj-lt"/>
              <a:buAutoNum type="arabicPeriod" startAt="4"/>
              <a:tabLst>
                <a:tab pos="685800" algn="l"/>
                <a:tab pos="800100" algn="l"/>
              </a:tabLst>
            </a:pPr>
            <a:r>
              <a:rPr lang="en-US" sz="2300" dirty="0" smtClean="0">
                <a:latin typeface="Arial" panose="020B0604020202020204" pitchFamily="34" charset="0"/>
                <a:cs typeface="Arial" panose="020B0604020202020204" pitchFamily="34" charset="0"/>
              </a:rPr>
              <a:t>Reasoning </a:t>
            </a:r>
            <a:r>
              <a:rPr lang="en-US" sz="2300" dirty="0">
                <a:latin typeface="Arial" panose="020B0604020202020204" pitchFamily="34" charset="0"/>
                <a:cs typeface="Arial" panose="020B0604020202020204" pitchFamily="34" charset="0"/>
              </a:rPr>
              <a:t>In the diagrams, 0 is the centre of each </a:t>
            </a:r>
            <a:r>
              <a:rPr lang="en-US" sz="2300" dirty="0" smtClean="0">
                <a:latin typeface="Arial" panose="020B0604020202020204" pitchFamily="34" charset="0"/>
                <a:cs typeface="Arial" panose="020B0604020202020204" pitchFamily="34" charset="0"/>
              </a:rPr>
              <a:t>circle.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B, C and D are all points on the circumference of the circles.</a:t>
            </a:r>
            <a:endParaRPr lang="en-US" sz="2300" dirty="0"/>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27216" y="1196752"/>
            <a:ext cx="565264" cy="565264"/>
          </a:xfrm>
          <a:prstGeom prst="rect">
            <a:avLst/>
          </a:prstGeom>
        </p:spPr>
      </p:pic>
      <p:pic>
        <p:nvPicPr>
          <p:cNvPr id="2" name="Picture 1"/>
          <p:cNvPicPr>
            <a:picLocks noChangeAspect="1"/>
          </p:cNvPicPr>
          <p:nvPr/>
        </p:nvPicPr>
        <p:blipFill rotWithShape="1">
          <a:blip r:embed="rId5"/>
          <a:srcRect l="18500" t="42997" r="43700" b="30390"/>
          <a:stretch/>
        </p:blipFill>
        <p:spPr>
          <a:xfrm>
            <a:off x="4487226" y="1886581"/>
            <a:ext cx="4345237" cy="1719992"/>
          </a:xfrm>
          <a:prstGeom prst="rect">
            <a:avLst/>
          </a:prstGeom>
        </p:spPr>
      </p:pic>
      <p:sp>
        <p:nvSpPr>
          <p:cNvPr id="12" name="Rectangle 11"/>
          <p:cNvSpPr/>
          <p:nvPr/>
        </p:nvSpPr>
        <p:spPr>
          <a:xfrm>
            <a:off x="280006" y="4559810"/>
            <a:ext cx="8468458" cy="1965534"/>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74927" y="3759591"/>
            <a:ext cx="8145545" cy="800219"/>
          </a:xfrm>
          <a:prstGeom prst="rect">
            <a:avLst/>
          </a:prstGeom>
        </p:spPr>
        <p:txBody>
          <a:bodyPr wrap="square">
            <a:spAutoFit/>
          </a:bodyPr>
          <a:lstStyle/>
          <a:p>
            <a:r>
              <a:rPr lang="en-US" sz="2300" dirty="0">
                <a:latin typeface="Arial" panose="020B0604020202020204" pitchFamily="34" charset="0"/>
                <a:cs typeface="Arial" panose="020B0604020202020204" pitchFamily="34" charset="0"/>
              </a:rPr>
              <a:t>Work out the size of each angle marked with a letter.</a:t>
            </a:r>
          </a:p>
          <a:p>
            <a:r>
              <a:rPr lang="en-US" sz="2300" dirty="0">
                <a:latin typeface="Arial" panose="020B0604020202020204" pitchFamily="34" charset="0"/>
                <a:cs typeface="Arial" panose="020B0604020202020204" pitchFamily="34" charset="0"/>
              </a:rPr>
              <a:t>Give reasons for each step in your working.</a:t>
            </a:r>
          </a:p>
        </p:txBody>
      </p:sp>
    </p:spTree>
    <p:extLst>
      <p:ext uri="{BB962C8B-B14F-4D97-AF65-F5344CB8AC3E}">
        <p14:creationId xmlns:p14="http://schemas.microsoft.com/office/powerpoint/2010/main" val="2715577947"/>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Check Up</a:t>
            </a:r>
            <a:endParaRPr lang="en-GB" sz="3600" b="1" dirty="0" smtClean="0"/>
          </a:p>
        </p:txBody>
      </p:sp>
      <p:sp>
        <p:nvSpPr>
          <p:cNvPr id="3" name="Rectangle 2"/>
          <p:cNvSpPr/>
          <p:nvPr/>
        </p:nvSpPr>
        <p:spPr>
          <a:xfrm>
            <a:off x="251520" y="1225203"/>
            <a:ext cx="5256584" cy="1862048"/>
          </a:xfrm>
          <a:prstGeom prst="rect">
            <a:avLst/>
          </a:prstGeom>
        </p:spPr>
        <p:txBody>
          <a:bodyPr wrap="square">
            <a:spAutoFit/>
          </a:bodyPr>
          <a:lstStyle/>
          <a:p>
            <a:pPr>
              <a:buClr>
                <a:srgbClr val="C00000"/>
              </a:buClr>
              <a:tabLst>
                <a:tab pos="685800" algn="l"/>
                <a:tab pos="800100" algn="l"/>
              </a:tabLst>
            </a:pPr>
            <a:r>
              <a:rPr lang="en-US" sz="2300" b="1" dirty="0" smtClean="0">
                <a:solidFill>
                  <a:srgbClr val="002060"/>
                </a:solidFill>
                <a:latin typeface="Arial" panose="020B0604020202020204" pitchFamily="34" charset="0"/>
                <a:cs typeface="Arial" panose="020B0604020202020204" pitchFamily="34" charset="0"/>
              </a:rPr>
              <a:t>Proofs </a:t>
            </a:r>
            <a:r>
              <a:rPr lang="en-US" sz="2300" b="1" dirty="0">
                <a:solidFill>
                  <a:srgbClr val="002060"/>
                </a:solidFill>
                <a:latin typeface="Arial" panose="020B0604020202020204" pitchFamily="34" charset="0"/>
                <a:cs typeface="Arial" panose="020B0604020202020204" pitchFamily="34" charset="0"/>
              </a:rPr>
              <a:t>and equation of tangent to a circle at a given point </a:t>
            </a:r>
            <a:endParaRPr lang="en-US" sz="2300" b="1" dirty="0" smtClean="0">
              <a:solidFill>
                <a:srgbClr val="002060"/>
              </a:solidFill>
              <a:latin typeface="Arial" panose="020B0604020202020204" pitchFamily="34" charset="0"/>
              <a:cs typeface="Arial" panose="020B0604020202020204" pitchFamily="34" charset="0"/>
            </a:endParaRPr>
          </a:p>
          <a:p>
            <a:pPr marL="457200" indent="-457200">
              <a:buClr>
                <a:srgbClr val="C00000"/>
              </a:buClr>
              <a:buFont typeface="+mj-lt"/>
              <a:buAutoNum type="arabicPeriod" startAt="6"/>
              <a:tabLst>
                <a:tab pos="685800" algn="l"/>
                <a:tab pos="800100" algn="l"/>
              </a:tabLst>
            </a:pPr>
            <a:r>
              <a:rPr lang="en-US" sz="2300" b="1" dirty="0" smtClean="0">
                <a:solidFill>
                  <a:srgbClr val="C00000"/>
                </a:solidFill>
                <a:latin typeface="Arial" panose="020B0604020202020204" pitchFamily="34" charset="0"/>
                <a:cs typeface="Arial" panose="020B0604020202020204" pitchFamily="34" charset="0"/>
              </a:rPr>
              <a:t>Problem-solving </a:t>
            </a:r>
            <a:r>
              <a:rPr lang="en-US" sz="2300" dirty="0" smtClean="0">
                <a:latin typeface="Arial" panose="020B0604020202020204" pitchFamily="34" charset="0"/>
                <a:cs typeface="Arial" panose="020B0604020202020204" pitchFamily="34" charset="0"/>
              </a:rPr>
              <a:t>Find </a:t>
            </a:r>
            <a:r>
              <a:rPr lang="en-US" sz="2300" dirty="0">
                <a:latin typeface="Arial" panose="020B0604020202020204" pitchFamily="34" charset="0"/>
                <a:cs typeface="Arial" panose="020B0604020202020204" pitchFamily="34" charset="0"/>
              </a:rPr>
              <a:t>the equation of the tangent to the circle </a:t>
            </a:r>
            <a:r>
              <a:rPr lang="en-US" sz="2300" i="1" dirty="0">
                <a:latin typeface="Arial" panose="020B0604020202020204" pitchFamily="34" charset="0"/>
                <a:cs typeface="Arial" panose="020B0604020202020204" pitchFamily="34" charset="0"/>
              </a:rPr>
              <a:t>x</a:t>
            </a:r>
            <a:r>
              <a:rPr lang="en-US" sz="2300" baseline="30000" dirty="0">
                <a:latin typeface="Arial" panose="020B0604020202020204" pitchFamily="34" charset="0"/>
                <a:cs typeface="Arial" panose="020B0604020202020204" pitchFamily="34" charset="0"/>
              </a:rPr>
              <a:t>2</a:t>
            </a:r>
            <a:r>
              <a:rPr lang="en-US" sz="2300" dirty="0">
                <a:latin typeface="Arial" panose="020B0604020202020204" pitchFamily="34" charset="0"/>
                <a:cs typeface="Arial" panose="020B0604020202020204" pitchFamily="34" charset="0"/>
              </a:rPr>
              <a:t> + </a:t>
            </a:r>
            <a:r>
              <a:rPr lang="en-US" sz="2300" i="1" dirty="0" smtClean="0">
                <a:latin typeface="Arial" panose="020B0604020202020204" pitchFamily="34" charset="0"/>
                <a:cs typeface="Arial" panose="020B0604020202020204" pitchFamily="34" charset="0"/>
              </a:rPr>
              <a:t>y</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676 at the point A (10, -24).</a:t>
            </a:r>
            <a:endParaRPr lang="en-US" sz="2300" dirty="0"/>
          </a:p>
        </p:txBody>
      </p:sp>
      <p:pic>
        <p:nvPicPr>
          <p:cNvPr id="5" name="Picture 4"/>
          <p:cNvPicPr>
            <a:picLocks noChangeAspect="1"/>
          </p:cNvPicPr>
          <p:nvPr/>
        </p:nvPicPr>
        <p:blipFill rotWithShape="1">
          <a:blip r:embed="rId4"/>
          <a:srcRect l="16425" t="20601" r="25378" b="24800"/>
          <a:stretch/>
        </p:blipFill>
        <p:spPr>
          <a:xfrm>
            <a:off x="1150859" y="3139446"/>
            <a:ext cx="3457906" cy="3457906"/>
          </a:xfrm>
          <a:prstGeom prst="rect">
            <a:avLst/>
          </a:prstGeom>
        </p:spPr>
      </p:pic>
    </p:spTree>
    <p:extLst>
      <p:ext uri="{BB962C8B-B14F-4D97-AF65-F5344CB8AC3E}">
        <p14:creationId xmlns:p14="http://schemas.microsoft.com/office/powerpoint/2010/main" val="4160899501"/>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Check Up</a:t>
            </a:r>
            <a:endParaRPr lang="en-GB" sz="3600" b="1" dirty="0" smtClean="0"/>
          </a:p>
        </p:txBody>
      </p:sp>
      <p:sp>
        <p:nvSpPr>
          <p:cNvPr id="3" name="Rectangle 2"/>
          <p:cNvSpPr/>
          <p:nvPr/>
        </p:nvSpPr>
        <p:spPr>
          <a:xfrm>
            <a:off x="251520" y="1225203"/>
            <a:ext cx="5256584" cy="2215991"/>
          </a:xfrm>
          <a:prstGeom prst="rect">
            <a:avLst/>
          </a:prstGeom>
        </p:spPr>
        <p:txBody>
          <a:bodyPr wrap="square">
            <a:spAutoFit/>
          </a:bodyPr>
          <a:lstStyle/>
          <a:p>
            <a:pPr marL="457200" indent="-457200">
              <a:buClr>
                <a:srgbClr val="C00000"/>
              </a:buClr>
              <a:buFont typeface="+mj-lt"/>
              <a:buAutoNum type="arabicPeriod" startAt="6"/>
              <a:tabLst>
                <a:tab pos="685800" algn="l"/>
                <a:tab pos="800100" algn="l"/>
              </a:tabLst>
            </a:pPr>
            <a:r>
              <a:rPr lang="en-US" sz="2300" b="1" dirty="0" smtClean="0">
                <a:solidFill>
                  <a:srgbClr val="C00000"/>
                </a:solidFill>
                <a:latin typeface="Arial" panose="020B0604020202020204" pitchFamily="34" charset="0"/>
                <a:cs typeface="Arial" panose="020B0604020202020204" pitchFamily="34" charset="0"/>
              </a:rPr>
              <a:t>Reasoning </a:t>
            </a:r>
            <a:r>
              <a:rPr lang="en-US" sz="2300" b="1" dirty="0">
                <a:solidFill>
                  <a:srgbClr val="C00000"/>
                </a:solidFill>
                <a:latin typeface="Arial" panose="020B0604020202020204" pitchFamily="34" charset="0"/>
                <a:cs typeface="Arial" panose="020B0604020202020204" pitchFamily="34" charset="0"/>
              </a:rPr>
              <a:t>/ Communication </a:t>
            </a:r>
            <a:r>
              <a:rPr lang="en-US" sz="2300" dirty="0">
                <a:latin typeface="Arial" panose="020B0604020202020204" pitchFamily="34" charset="0"/>
                <a:cs typeface="Arial" panose="020B0604020202020204" pitchFamily="34" charset="0"/>
              </a:rPr>
              <a:t>Prove that the angle at the centre of a circle is equal to twice the angle at the circumference when both are subtended by the same arc.</a:t>
            </a:r>
            <a:endParaRPr lang="en-US" sz="2300" dirty="0"/>
          </a:p>
        </p:txBody>
      </p:sp>
      <p:pic>
        <p:nvPicPr>
          <p:cNvPr id="2" name="Picture 1"/>
          <p:cNvPicPr>
            <a:picLocks noChangeAspect="1"/>
          </p:cNvPicPr>
          <p:nvPr/>
        </p:nvPicPr>
        <p:blipFill rotWithShape="1">
          <a:blip r:embed="rId4"/>
          <a:srcRect l="14187" t="38450" r="53357" b="35300"/>
          <a:stretch/>
        </p:blipFill>
        <p:spPr>
          <a:xfrm>
            <a:off x="1038755" y="3391214"/>
            <a:ext cx="3682115" cy="3174237"/>
          </a:xfrm>
          <a:prstGeom prst="rect">
            <a:avLst/>
          </a:prstGeom>
        </p:spPr>
      </p:pic>
    </p:spTree>
    <p:extLst>
      <p:ext uri="{BB962C8B-B14F-4D97-AF65-F5344CB8AC3E}">
        <p14:creationId xmlns:p14="http://schemas.microsoft.com/office/powerpoint/2010/main" val="4155926392"/>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Check Up</a:t>
            </a:r>
            <a:endParaRPr lang="en-GB" sz="3600" b="1" dirty="0" smtClean="0"/>
          </a:p>
        </p:txBody>
      </p:sp>
      <p:sp>
        <p:nvSpPr>
          <p:cNvPr id="3" name="Rectangle 2"/>
          <p:cNvSpPr/>
          <p:nvPr/>
        </p:nvSpPr>
        <p:spPr>
          <a:xfrm>
            <a:off x="251520" y="1225203"/>
            <a:ext cx="5256584" cy="5586145"/>
          </a:xfrm>
          <a:prstGeom prst="rect">
            <a:avLst/>
          </a:prstGeom>
        </p:spPr>
        <p:txBody>
          <a:bodyPr wrap="square">
            <a:spAutoFit/>
          </a:bodyPr>
          <a:lstStyle/>
          <a:p>
            <a:pPr marL="457200" indent="-457200">
              <a:buClr>
                <a:srgbClr val="C00000"/>
              </a:buClr>
              <a:buFont typeface="+mj-lt"/>
              <a:buAutoNum type="arabicPeriod" startAt="8"/>
              <a:tabLst>
                <a:tab pos="2690813" algn="l"/>
              </a:tabLst>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sure are you of your answers? Were you mostly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Just </a:t>
            </a:r>
            <a:r>
              <a:rPr lang="en-US" sz="2100" dirty="0">
                <a:latin typeface="Arial" panose="020B0604020202020204" pitchFamily="34" charset="0"/>
                <a:cs typeface="Arial" panose="020B0604020202020204" pitchFamily="34" charset="0"/>
              </a:rPr>
              <a:t>guessing </a:t>
            </a:r>
            <a:r>
              <a:rPr lang="en-US" sz="21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2800" dirty="0" smtClean="0">
                <a:solidFill>
                  <a:srgbClr val="FF0000"/>
                </a:solidFill>
                <a:latin typeface="Arial" panose="020B0604020202020204" pitchFamily="34" charset="0"/>
                <a:cs typeface="Arial" panose="020B0604020202020204" pitchFamily="34" charset="0"/>
              </a:rPr>
              <a:t/>
            </a:r>
            <a:br>
              <a:rPr lang="en-US" sz="2800" dirty="0" smtClean="0">
                <a:solidFill>
                  <a:srgbClr val="FF0000"/>
                </a:solidFill>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Feeling </a:t>
            </a:r>
            <a:r>
              <a:rPr lang="en-US" sz="2100" dirty="0">
                <a:latin typeface="Arial" panose="020B0604020202020204" pitchFamily="34" charset="0"/>
                <a:cs typeface="Arial" panose="020B0604020202020204" pitchFamily="34" charset="0"/>
              </a:rPr>
              <a:t>doubtful </a:t>
            </a:r>
            <a:r>
              <a:rPr lang="en-US" sz="2100" dirty="0" smtClean="0">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Confident 	</a:t>
            </a:r>
            <a:r>
              <a:rPr lang="en-US" sz="2800" dirty="0" smtClean="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next? Use your results to decide whether to strengthen or extend your learning.</a:t>
            </a:r>
          </a:p>
          <a:p>
            <a:pPr>
              <a:buClr>
                <a:srgbClr val="C00000"/>
              </a:buClr>
              <a:tabLst>
                <a:tab pos="685800" algn="l"/>
                <a:tab pos="800100" algn="l"/>
              </a:tabLst>
            </a:pPr>
            <a:r>
              <a:rPr lang="en-US" sz="2100" b="1" dirty="0">
                <a:solidFill>
                  <a:srgbClr val="002060"/>
                </a:solidFill>
                <a:latin typeface="Arial" panose="020B0604020202020204" pitchFamily="34" charset="0"/>
                <a:cs typeface="Arial" panose="020B0604020202020204" pitchFamily="34" charset="0"/>
              </a:rPr>
              <a:t>* Challenge</a:t>
            </a:r>
          </a:p>
          <a:p>
            <a:pPr marL="457200" indent="-457200">
              <a:buClr>
                <a:srgbClr val="C00000"/>
              </a:buClr>
              <a:buFont typeface="+mj-lt"/>
              <a:buAutoNum type="arabicPeriod" startAt="9"/>
              <a:tabLst>
                <a:tab pos="685800" algn="l"/>
                <a:tab pos="800100" algn="l"/>
              </a:tabLst>
            </a:pPr>
            <a:r>
              <a:rPr lang="en-US" sz="2100" dirty="0" smtClean="0">
                <a:latin typeface="Arial" panose="020B0604020202020204" pitchFamily="34" charset="0"/>
                <a:cs typeface="Arial" panose="020B0604020202020204" pitchFamily="34" charset="0"/>
              </a:rPr>
              <a:t>Copy </a:t>
            </a:r>
            <a:r>
              <a:rPr lang="en-US" sz="2100" dirty="0">
                <a:latin typeface="Arial" panose="020B0604020202020204" pitchFamily="34" charset="0"/>
                <a:cs typeface="Arial" panose="020B0604020202020204" pitchFamily="34" charset="0"/>
              </a:rPr>
              <a:t>this diagram of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 circle</a:t>
            </a:r>
            <a:r>
              <a:rPr lang="en-US" sz="2100" dirty="0">
                <a:latin typeface="Arial" panose="020B0604020202020204" pitchFamily="34" charset="0"/>
                <a:cs typeface="Arial" panose="020B0604020202020204" pitchFamily="34" charset="0"/>
              </a:rPr>
              <a:t>, with centre </a:t>
            </a:r>
            <a:r>
              <a:rPr lang="en-US" sz="2100" dirty="0" smtClean="0">
                <a:latin typeface="Arial" panose="020B0604020202020204" pitchFamily="34" charset="0"/>
                <a:cs typeface="Arial" panose="020B0604020202020204" pitchFamily="34" charset="0"/>
              </a:rPr>
              <a:t>O.</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Choose </a:t>
            </a:r>
            <a:r>
              <a:rPr lang="en-US" sz="2100" dirty="0">
                <a:latin typeface="Arial" panose="020B0604020202020204" pitchFamily="34" charset="0"/>
                <a:cs typeface="Arial" panose="020B0604020202020204" pitchFamily="34" charset="0"/>
              </a:rPr>
              <a:t>a value for x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and </a:t>
            </a:r>
            <a:r>
              <a:rPr lang="en-US" sz="2100" dirty="0">
                <a:latin typeface="Arial" panose="020B0604020202020204" pitchFamily="34" charset="0"/>
                <a:cs typeface="Arial" panose="020B0604020202020204" pitchFamily="34" charset="0"/>
              </a:rPr>
              <a:t>write in the size of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as </a:t>
            </a:r>
            <a:r>
              <a:rPr lang="en-US" sz="2100" dirty="0">
                <a:latin typeface="Arial" panose="020B0604020202020204" pitchFamily="34" charset="0"/>
                <a:cs typeface="Arial" panose="020B0604020202020204" pitchFamily="34" charset="0"/>
              </a:rPr>
              <a:t>many angles as you </a:t>
            </a:r>
            <a:r>
              <a:rPr lang="en-US" sz="2100" dirty="0" smtClean="0">
                <a:latin typeface="Arial" panose="020B0604020202020204" pitchFamily="34" charset="0"/>
                <a:cs typeface="Arial" panose="020B0604020202020204" pitchFamily="34" charset="0"/>
              </a:rPr>
              <a:t>can.</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Repeat </a:t>
            </a:r>
            <a:r>
              <a:rPr lang="en-US" sz="2100" dirty="0">
                <a:latin typeface="Arial" panose="020B0604020202020204" pitchFamily="34" charset="0"/>
                <a:cs typeface="Arial" panose="020B0604020202020204" pitchFamily="34" charset="0"/>
              </a:rPr>
              <a:t>with a different value for x, if you have time.</a:t>
            </a:r>
            <a:endParaRPr lang="en-US" sz="2100" dirty="0"/>
          </a:p>
        </p:txBody>
      </p:sp>
      <p:pic>
        <p:nvPicPr>
          <p:cNvPr id="4" name="Picture 3"/>
          <p:cNvPicPr>
            <a:picLocks noChangeAspect="1"/>
          </p:cNvPicPr>
          <p:nvPr/>
        </p:nvPicPr>
        <p:blipFill rotWithShape="1">
          <a:blip r:embed="rId4"/>
          <a:srcRect l="45523" t="58400" r="28736" b="17450"/>
          <a:stretch/>
        </p:blipFill>
        <p:spPr>
          <a:xfrm>
            <a:off x="3635896" y="4293096"/>
            <a:ext cx="1446066" cy="1446066"/>
          </a:xfrm>
          <a:prstGeom prst="rect">
            <a:avLst/>
          </a:prstGeom>
        </p:spPr>
      </p:pic>
      <p:sp>
        <p:nvSpPr>
          <p:cNvPr id="7" name="Flowchart: Delay 6"/>
          <p:cNvSpPr/>
          <p:nvPr/>
        </p:nvSpPr>
        <p:spPr>
          <a:xfrm flipH="1">
            <a:off x="5292080" y="4437112"/>
            <a:ext cx="288032" cy="2119595"/>
          </a:xfrm>
          <a:prstGeom prst="flowChartDelay">
            <a:avLst/>
          </a:prstGeom>
          <a:solidFill>
            <a:srgbClr val="C000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800" dirty="0" smtClean="0">
                <a:latin typeface="Arial" panose="020B0604020202020204" pitchFamily="34" charset="0"/>
                <a:cs typeface="Arial" panose="020B0604020202020204" pitchFamily="34" charset="0"/>
              </a:rPr>
              <a:t>Reflect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104849"/>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518</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smtClean="0"/>
              <a:t>16 – Strengthen</a:t>
            </a:r>
            <a:endParaRPr lang="en-GB" sz="3600" b="1" dirty="0" smtClean="0"/>
          </a:p>
        </p:txBody>
      </p:sp>
      <p:sp>
        <p:nvSpPr>
          <p:cNvPr id="3" name="Rectangle 2"/>
          <p:cNvSpPr/>
          <p:nvPr/>
        </p:nvSpPr>
        <p:spPr>
          <a:xfrm>
            <a:off x="251520" y="1731287"/>
            <a:ext cx="5256584" cy="738664"/>
          </a:xfrm>
          <a:prstGeom prst="rect">
            <a:avLst/>
          </a:prstGeom>
        </p:spPr>
        <p:txBody>
          <a:bodyPr wrap="square">
            <a:spAutoFit/>
          </a:bodyPr>
          <a:lstStyle/>
          <a:p>
            <a:pPr marL="457200" indent="-457200">
              <a:buClr>
                <a:srgbClr val="C00000"/>
              </a:buClr>
              <a:buFont typeface="+mj-lt"/>
              <a:buAutoNum type="arabicPeriod"/>
              <a:tabLst>
                <a:tab pos="2690813" algn="l"/>
              </a:tabLst>
            </a:pPr>
            <a:r>
              <a:rPr lang="en-US" sz="2100" dirty="0">
                <a:latin typeface="Arial" panose="020B0604020202020204" pitchFamily="34" charset="0"/>
                <a:cs typeface="Arial" panose="020B0604020202020204" pitchFamily="34" charset="0"/>
              </a:rPr>
              <a:t>Copy the </a:t>
            </a:r>
            <a:r>
              <a:rPr lang="en-US" sz="2100" dirty="0" smtClean="0">
                <a:latin typeface="Arial" panose="020B0604020202020204" pitchFamily="34" charset="0"/>
                <a:cs typeface="Arial" panose="020B0604020202020204" pitchFamily="34" charset="0"/>
              </a:rPr>
              <a:t>diagram. Use </a:t>
            </a:r>
            <a:r>
              <a:rPr lang="en-US" sz="2100" dirty="0">
                <a:latin typeface="Arial" panose="020B0604020202020204" pitchFamily="34" charset="0"/>
                <a:cs typeface="Arial" panose="020B0604020202020204" pitchFamily="34" charset="0"/>
              </a:rPr>
              <a:t>these words to label it.</a:t>
            </a:r>
            <a:endParaRPr lang="en-US" sz="2100" dirty="0"/>
          </a:p>
        </p:txBody>
      </p:sp>
      <p:graphicFrame>
        <p:nvGraphicFramePr>
          <p:cNvPr id="6" name="Table 5"/>
          <p:cNvGraphicFramePr>
            <a:graphicFrameLocks noGrp="1"/>
          </p:cNvGraphicFramePr>
          <p:nvPr>
            <p:extLst>
              <p:ext uri="{D42A27DB-BD31-4B8C-83A1-F6EECF244321}">
                <p14:modId xmlns:p14="http://schemas.microsoft.com/office/powerpoint/2010/main" val="3086454149"/>
              </p:ext>
            </p:extLst>
          </p:nvPr>
        </p:nvGraphicFramePr>
        <p:xfrm>
          <a:off x="251518" y="1226308"/>
          <a:ext cx="8568952" cy="518160"/>
        </p:xfrm>
        <a:graphic>
          <a:graphicData uri="http://schemas.openxmlformats.org/drawingml/2006/table">
            <a:tbl>
              <a:tblPr firstRow="1" bandRow="1">
                <a:effectLst/>
                <a:tableStyleId>{5940675A-B579-460E-94D1-54222C63F5DA}</a:tableStyleId>
              </a:tblPr>
              <a:tblGrid>
                <a:gridCol w="8568952"/>
              </a:tblGrid>
              <a:tr h="47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Arial" panose="020B0604020202020204" pitchFamily="34" charset="0"/>
                          <a:cs typeface="Arial" panose="020B0604020202020204" pitchFamily="34" charset="0"/>
                        </a:rPr>
                        <a:t>16 - Strengthen</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r>
            </a:tbl>
          </a:graphicData>
        </a:graphic>
      </p:graphicFrame>
      <p:sp>
        <p:nvSpPr>
          <p:cNvPr id="7" name="Rectangle 6"/>
          <p:cNvSpPr/>
          <p:nvPr/>
        </p:nvSpPr>
        <p:spPr>
          <a:xfrm>
            <a:off x="5580112" y="1772816"/>
            <a:ext cx="3200036" cy="482453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223753" y="2564904"/>
            <a:ext cx="5204539" cy="461665"/>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2400" dirty="0" smtClean="0">
                <a:solidFill>
                  <a:schemeClr val="tx1"/>
                </a:solidFill>
                <a:latin typeface="Arial" panose="020B0604020202020204" pitchFamily="34" charset="0"/>
                <a:cs typeface="Arial" panose="020B0604020202020204" pitchFamily="34" charset="0"/>
              </a:rPr>
              <a:t>Chord        Tangent        Segment</a:t>
            </a:r>
            <a:endParaRPr lang="en-US" sz="2400"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flipH="1">
            <a:off x="251520" y="5889466"/>
            <a:ext cx="5204539"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 chord joins two points on the </a:t>
            </a:r>
            <a:r>
              <a:rPr lang="en-US" sz="2000" dirty="0" smtClean="0">
                <a:solidFill>
                  <a:schemeClr val="tx1"/>
                </a:solidFill>
                <a:latin typeface="Arial" panose="020B0604020202020204" pitchFamily="34" charset="0"/>
                <a:cs typeface="Arial" panose="020B0604020202020204" pitchFamily="34" charset="0"/>
              </a:rPr>
              <a:t>circumference</a:t>
            </a:r>
            <a:r>
              <a:rPr lang="en-US" sz="2000" dirty="0">
                <a:solidFill>
                  <a:schemeClr val="tx1"/>
                </a:solidFill>
                <a:latin typeface="Arial" panose="020B0604020202020204" pitchFamily="34" charset="0"/>
                <a:cs typeface="Arial" panose="020B0604020202020204" pitchFamily="34" charset="0"/>
              </a:rPr>
              <a:t>. A tangent touches the circle.</a:t>
            </a:r>
          </a:p>
        </p:txBody>
      </p:sp>
      <p:pic>
        <p:nvPicPr>
          <p:cNvPr id="2" name="Picture 1"/>
          <p:cNvPicPr>
            <a:picLocks noChangeAspect="1"/>
          </p:cNvPicPr>
          <p:nvPr/>
        </p:nvPicPr>
        <p:blipFill rotWithShape="1">
          <a:blip r:embed="rId4"/>
          <a:srcRect l="62601" t="30391" r="14908" b="41300"/>
          <a:stretch/>
        </p:blipFill>
        <p:spPr>
          <a:xfrm>
            <a:off x="980856" y="3114488"/>
            <a:ext cx="3797913" cy="2687754"/>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772816"/>
            <a:ext cx="548640" cy="548640"/>
          </a:xfrm>
          <a:prstGeom prst="rect">
            <a:avLst/>
          </a:prstGeom>
        </p:spPr>
      </p:pic>
    </p:spTree>
    <p:extLst>
      <p:ext uri="{BB962C8B-B14F-4D97-AF65-F5344CB8AC3E}">
        <p14:creationId xmlns:p14="http://schemas.microsoft.com/office/powerpoint/2010/main" val="3210244256"/>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5509200"/>
          </a:xfrm>
          <a:prstGeom prst="rect">
            <a:avLst/>
          </a:prstGeom>
        </p:spPr>
        <p:txBody>
          <a:bodyPr wrap="square">
            <a:spAutoFit/>
          </a:bodyPr>
          <a:lstStyle/>
          <a:p>
            <a:pPr marL="457200" indent="-457200">
              <a:buClr>
                <a:srgbClr val="C00000"/>
              </a:buClr>
              <a:buFont typeface="+mj-lt"/>
              <a:buAutoNum type="arabicPeriod" startAt="2"/>
              <a:tabLst>
                <a:tab pos="2690813" algn="l"/>
              </a:tabLst>
            </a:pP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centre of a circle. ABC is a straight line. Angle OBC = 160</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690813" algn="l"/>
              </a:tabLst>
            </a:pPr>
            <a:r>
              <a:rPr lang="en-US" sz="2200" dirty="0" smtClean="0"/>
              <a:t>Copy </a:t>
            </a:r>
            <a:r>
              <a:rPr lang="en-US" sz="2200" dirty="0"/>
              <a:t>the diagram. Which two lines are equal length? Mark them, b What type of triangle is OAB?</a:t>
            </a:r>
          </a:p>
          <a:p>
            <a:pPr marL="914400" lvl="1" indent="-457200">
              <a:buClr>
                <a:srgbClr val="C00000"/>
              </a:buClr>
              <a:buFont typeface="+mj-lt"/>
              <a:buAutoNum type="alphaLcPeriod"/>
              <a:tabLst>
                <a:tab pos="2690813" algn="l"/>
              </a:tabLst>
            </a:pPr>
            <a:r>
              <a:rPr lang="en-US" sz="2200" dirty="0" smtClean="0"/>
              <a:t>Work </a:t>
            </a:r>
            <a:r>
              <a:rPr lang="en-US" sz="2200" dirty="0"/>
              <a:t>out the sizes of angle OBA, angle OAB and angle AOB.</a:t>
            </a:r>
          </a:p>
        </p:txBody>
      </p:sp>
      <p:pic>
        <p:nvPicPr>
          <p:cNvPr id="4" name="Picture 3"/>
          <p:cNvPicPr>
            <a:picLocks noChangeAspect="1"/>
          </p:cNvPicPr>
          <p:nvPr/>
        </p:nvPicPr>
        <p:blipFill rotWithShape="1">
          <a:blip r:embed="rId4"/>
          <a:srcRect l="25379" t="41600" r="32093" b="35301"/>
          <a:stretch/>
        </p:blipFill>
        <p:spPr>
          <a:xfrm>
            <a:off x="1132161" y="2093167"/>
            <a:ext cx="3799879" cy="2199929"/>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2990004861"/>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4493538"/>
          </a:xfrm>
          <a:prstGeom prst="rect">
            <a:avLst/>
          </a:prstGeom>
        </p:spPr>
        <p:txBody>
          <a:bodyPr wrap="square">
            <a:spAutoFit/>
          </a:bodyPr>
          <a:lstStyle/>
          <a:p>
            <a:pPr marL="457200" indent="-457200">
              <a:buClr>
                <a:srgbClr val="C00000"/>
              </a:buClr>
              <a:buFont typeface="+mj-lt"/>
              <a:buAutoNum type="arabicPeriod" startAt="3"/>
              <a:tabLst>
                <a:tab pos="2690813" algn="l"/>
              </a:tabLst>
            </a:pPr>
            <a:r>
              <a:rPr lang="en-US" sz="2200" dirty="0">
                <a:latin typeface="Arial" panose="020B0604020202020204" pitchFamily="34" charset="0"/>
                <a:cs typeface="Arial" panose="020B0604020202020204" pitchFamily="34" charset="0"/>
              </a:rPr>
              <a:t>Draw a circle.</a:t>
            </a:r>
          </a:p>
          <a:p>
            <a:pPr marL="812800" lvl="1" indent="-355600">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Label </a:t>
            </a:r>
            <a:r>
              <a:rPr lang="en-US" sz="2200" dirty="0">
                <a:latin typeface="Arial" panose="020B0604020202020204" pitchFamily="34" charset="0"/>
                <a:cs typeface="Arial" panose="020B0604020202020204" pitchFamily="34" charset="0"/>
              </a:rPr>
              <a:t>the centre, </a:t>
            </a:r>
            <a:r>
              <a:rPr lang="en-US" sz="2200" dirty="0" smtClean="0">
                <a:latin typeface="Arial" panose="020B0604020202020204" pitchFamily="34" charset="0"/>
                <a:cs typeface="Arial" panose="020B0604020202020204" pitchFamily="34" charset="0"/>
              </a:rPr>
              <a:t>O. </a:t>
            </a:r>
          </a:p>
          <a:p>
            <a:pPr marL="812800" lvl="1" indent="-355600">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in a </a:t>
            </a:r>
            <a:r>
              <a:rPr lang="en-US" sz="2200" dirty="0" smtClean="0">
                <a:latin typeface="Arial" panose="020B0604020202020204" pitchFamily="34" charset="0"/>
                <a:cs typeface="Arial" panose="020B0604020202020204" pitchFamily="34" charset="0"/>
              </a:rPr>
              <a:t>radius.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Label </a:t>
            </a:r>
            <a:r>
              <a:rPr lang="en-US" sz="2200" dirty="0">
                <a:latin typeface="Arial" panose="020B0604020202020204" pitchFamily="34" charset="0"/>
                <a:cs typeface="Arial" panose="020B0604020202020204" pitchFamily="34" charset="0"/>
              </a:rPr>
              <a:t>the point </a:t>
            </a:r>
            <a:r>
              <a:rPr lang="en-US" sz="2200" dirty="0" smtClean="0">
                <a:latin typeface="Arial" panose="020B0604020202020204" pitchFamily="34" charset="0"/>
                <a:cs typeface="Arial" panose="020B0604020202020204" pitchFamily="34" charset="0"/>
              </a:rPr>
              <a:t>where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it </a:t>
            </a:r>
            <a:r>
              <a:rPr lang="en-US" sz="2200" dirty="0">
                <a:latin typeface="Arial" panose="020B0604020202020204" pitchFamily="34" charset="0"/>
                <a:cs typeface="Arial" panose="020B0604020202020204" pitchFamily="34" charset="0"/>
              </a:rPr>
              <a:t>meets the circumference </a:t>
            </a:r>
            <a:r>
              <a:rPr lang="en-US" sz="2200" dirty="0" smtClean="0">
                <a:latin typeface="Arial" panose="020B0604020202020204" pitchFamily="34" charset="0"/>
                <a:cs typeface="Arial" panose="020B0604020202020204" pitchFamily="34" charset="0"/>
              </a:rPr>
              <a:t>A </a:t>
            </a:r>
          </a:p>
          <a:p>
            <a:pPr marL="812800" lvl="1" indent="-355600">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a line at 90° to your </a:t>
            </a:r>
            <a:r>
              <a:rPr lang="en-US" sz="2200" dirty="0" smtClean="0">
                <a:latin typeface="Arial" panose="020B0604020202020204" pitchFamily="34" charset="0"/>
                <a:cs typeface="Arial" panose="020B0604020202020204" pitchFamily="34" charset="0"/>
              </a:rPr>
              <a:t>radius through point A</a:t>
            </a:r>
          </a:p>
          <a:p>
            <a:pPr marL="812800" lvl="1" indent="-355600">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lines that meet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your radius and the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circumference </a:t>
            </a:r>
            <a:r>
              <a:rPr lang="en-US" sz="2200" dirty="0">
                <a:latin typeface="Arial" panose="020B0604020202020204" pitchFamily="34" charset="0"/>
                <a:cs typeface="Arial" panose="020B0604020202020204" pitchFamily="34" charset="0"/>
              </a:rPr>
              <a:t>at other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angles </a:t>
            </a:r>
            <a:r>
              <a:rPr lang="en-US" sz="2200" dirty="0">
                <a:latin typeface="Arial" panose="020B0604020202020204" pitchFamily="34" charset="0"/>
                <a:cs typeface="Arial" panose="020B0604020202020204" pitchFamily="34" charset="0"/>
              </a:rPr>
              <a:t>Are they tangents?</a:t>
            </a:r>
          </a:p>
          <a:p>
            <a:pPr marL="812800" lvl="1" indent="-355600">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angle between a tangent and a radius?</a:t>
            </a:r>
            <a:endParaRPr lang="en-US" sz="2200" dirty="0"/>
          </a:p>
        </p:txBody>
      </p:sp>
      <p:pic>
        <p:nvPicPr>
          <p:cNvPr id="2" name="Picture 1"/>
          <p:cNvPicPr>
            <a:picLocks noChangeAspect="1"/>
          </p:cNvPicPr>
          <p:nvPr/>
        </p:nvPicPr>
        <p:blipFill rotWithShape="1">
          <a:blip r:embed="rId4"/>
          <a:srcRect l="66788" t="23750" r="15306" b="57350"/>
          <a:stretch/>
        </p:blipFill>
        <p:spPr>
          <a:xfrm>
            <a:off x="4277913" y="1261029"/>
            <a:ext cx="1223006" cy="1375883"/>
          </a:xfrm>
          <a:prstGeom prst="rect">
            <a:avLst/>
          </a:prstGeom>
        </p:spPr>
      </p:pic>
      <p:sp>
        <p:nvSpPr>
          <p:cNvPr id="8" name="Rectangle 7"/>
          <p:cNvSpPr/>
          <p:nvPr/>
        </p:nvSpPr>
        <p:spPr>
          <a:xfrm flipH="1">
            <a:off x="251520" y="5889466"/>
            <a:ext cx="5204539"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Q3d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At how many points does it touch the circumference of the circle?.</a:t>
            </a:r>
          </a:p>
        </p:txBody>
      </p:sp>
      <p:pic>
        <p:nvPicPr>
          <p:cNvPr id="5" name="Picture 4"/>
          <p:cNvPicPr>
            <a:picLocks noChangeAspect="1"/>
          </p:cNvPicPr>
          <p:nvPr/>
        </p:nvPicPr>
        <p:blipFill rotWithShape="1">
          <a:blip r:embed="rId5"/>
          <a:srcRect l="33212" t="33624" r="46231" b="47900"/>
          <a:stretch/>
        </p:blipFill>
        <p:spPr>
          <a:xfrm>
            <a:off x="4139952" y="3369642"/>
            <a:ext cx="1313741" cy="1258651"/>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Tree>
    <p:extLst>
      <p:ext uri="{BB962C8B-B14F-4D97-AF65-F5344CB8AC3E}">
        <p14:creationId xmlns:p14="http://schemas.microsoft.com/office/powerpoint/2010/main" val="3374221527"/>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 </a:t>
            </a:r>
            <a:r>
              <a:rPr lang="en-GB" sz="4000" dirty="0"/>
              <a:t>– </a:t>
            </a:r>
            <a:r>
              <a:rPr lang="en-GB" sz="4000" dirty="0" smtClean="0"/>
              <a:t>Prior Knowledge Check</a:t>
            </a:r>
            <a:endParaRPr lang="en-GB" sz="4000" b="1" dirty="0" smtClean="0"/>
          </a:p>
        </p:txBody>
      </p:sp>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501</a:t>
            </a:r>
            <a:endParaRPr lang="en-GB" sz="1400" b="1" dirty="0">
              <a:latin typeface="Calibri" panose="020F0502020204030204" pitchFamily="34" charset="0"/>
            </a:endParaRPr>
          </a:p>
        </p:txBody>
      </p:sp>
      <p:sp>
        <p:nvSpPr>
          <p:cNvPr id="3" name="Rectangle 2"/>
          <p:cNvSpPr/>
          <p:nvPr/>
        </p:nvSpPr>
        <p:spPr>
          <a:xfrm>
            <a:off x="251520" y="1196752"/>
            <a:ext cx="5256584" cy="5284524"/>
          </a:xfrm>
          <a:prstGeom prst="rect">
            <a:avLst/>
          </a:prstGeom>
        </p:spPr>
        <p:txBody>
          <a:bodyPr wrap="square">
            <a:spAutoFit/>
          </a:bodyPr>
          <a:lstStyle/>
          <a:p>
            <a:pPr>
              <a:buClr>
                <a:srgbClr val="C00000"/>
              </a:buClr>
              <a:tabLst>
                <a:tab pos="971550" algn="l"/>
              </a:tabLst>
            </a:pPr>
            <a:r>
              <a:rPr lang="en-US" sz="2410" b="1" dirty="0">
                <a:solidFill>
                  <a:srgbClr val="0070C0"/>
                </a:solidFill>
                <a:latin typeface="Arial" panose="020B0604020202020204" pitchFamily="34" charset="0"/>
                <a:cs typeface="Arial" panose="020B0604020202020204" pitchFamily="34" charset="0"/>
              </a:rPr>
              <a:t>* Challenge</a:t>
            </a:r>
          </a:p>
          <a:p>
            <a:pPr marL="400050" indent="-400050">
              <a:buClr>
                <a:srgbClr val="C00000"/>
              </a:buClr>
              <a:buFont typeface="+mj-lt"/>
              <a:buAutoNum type="arabicPeriod" startAt="8"/>
              <a:tabLst>
                <a:tab pos="914400" algn="l"/>
              </a:tabLst>
            </a:pPr>
            <a:r>
              <a:rPr lang="en-US" sz="2410" dirty="0" smtClean="0">
                <a:latin typeface="Arial" panose="020B0604020202020204" pitchFamily="34" charset="0"/>
                <a:cs typeface="Arial" panose="020B0604020202020204" pitchFamily="34" charset="0"/>
              </a:rPr>
              <a:t>Draw </a:t>
            </a:r>
            <a:r>
              <a:rPr lang="en-US" sz="2410" dirty="0">
                <a:latin typeface="Arial" panose="020B0604020202020204" pitchFamily="34" charset="0"/>
                <a:cs typeface="Arial" panose="020B0604020202020204" pitchFamily="34" charset="0"/>
              </a:rPr>
              <a:t>a circle with </a:t>
            </a: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radius </a:t>
            </a:r>
            <a:r>
              <a:rPr lang="en-US" sz="2410" dirty="0">
                <a:latin typeface="Arial" panose="020B0604020202020204" pitchFamily="34" charset="0"/>
                <a:cs typeface="Arial" panose="020B0604020202020204" pitchFamily="34" charset="0"/>
              </a:rPr>
              <a:t>5cm. Then </a:t>
            </a: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draw </a:t>
            </a:r>
            <a:r>
              <a:rPr lang="en-US" sz="2410" dirty="0">
                <a:latin typeface="Arial" panose="020B0604020202020204" pitchFamily="34" charset="0"/>
                <a:cs typeface="Arial" panose="020B0604020202020204" pitchFamily="34" charset="0"/>
              </a:rPr>
              <a:t>in a diameter </a:t>
            </a: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and </a:t>
            </a:r>
            <a:r>
              <a:rPr lang="en-US" sz="2410" dirty="0">
                <a:latin typeface="Arial" panose="020B0604020202020204" pitchFamily="34" charset="0"/>
                <a:cs typeface="Arial" panose="020B0604020202020204" pitchFamily="34" charset="0"/>
              </a:rPr>
              <a:t>label it </a:t>
            </a:r>
            <a:r>
              <a:rPr lang="en-US" sz="2410" dirty="0" smtClean="0">
                <a:latin typeface="Arial" panose="020B0604020202020204" pitchFamily="34" charset="0"/>
                <a:cs typeface="Arial" panose="020B0604020202020204" pitchFamily="34" charset="0"/>
              </a:rPr>
              <a:t>AC.</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Choose </a:t>
            </a:r>
            <a:r>
              <a:rPr lang="en-US" sz="2410" dirty="0">
                <a:latin typeface="Arial" panose="020B0604020202020204" pitchFamily="34" charset="0"/>
                <a:cs typeface="Arial" panose="020B0604020202020204" pitchFamily="34" charset="0"/>
              </a:rPr>
              <a:t>any point </a:t>
            </a:r>
            <a:r>
              <a:rPr lang="en-US" sz="2410" dirty="0" smtClean="0">
                <a:latin typeface="Arial" panose="020B0604020202020204" pitchFamily="34" charset="0"/>
                <a:cs typeface="Arial" panose="020B0604020202020204" pitchFamily="34" charset="0"/>
              </a:rPr>
              <a:t>on </a:t>
            </a:r>
            <a:r>
              <a:rPr lang="en-US" sz="2410" dirty="0">
                <a:latin typeface="Arial" panose="020B0604020202020204" pitchFamily="34" charset="0"/>
                <a:cs typeface="Arial" panose="020B0604020202020204" pitchFamily="34" charset="0"/>
              </a:rPr>
              <a:t>the circumference and label it B. Now draw a triangle between this point and the two ends of the diameter by drawing in lines AB and </a:t>
            </a:r>
            <a:r>
              <a:rPr lang="en-US" sz="2410" dirty="0" smtClean="0">
                <a:latin typeface="Arial" panose="020B0604020202020204" pitchFamily="34" charset="0"/>
                <a:cs typeface="Arial" panose="020B0604020202020204" pitchFamily="34" charset="0"/>
              </a:rPr>
              <a:t>BC.</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Measure </a:t>
            </a:r>
            <a:r>
              <a:rPr lang="en-US" sz="2410" dirty="0">
                <a:latin typeface="Arial" panose="020B0604020202020204" pitchFamily="34" charset="0"/>
                <a:cs typeface="Arial" panose="020B0604020202020204" pitchFamily="34" charset="0"/>
              </a:rPr>
              <a:t>angle </a:t>
            </a:r>
            <a:r>
              <a:rPr lang="en-US" sz="2410" dirty="0" smtClean="0">
                <a:latin typeface="Arial" panose="020B0604020202020204" pitchFamily="34" charset="0"/>
                <a:cs typeface="Arial" panose="020B0604020202020204" pitchFamily="34" charset="0"/>
              </a:rPr>
              <a:t>B.</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Repeat </a:t>
            </a:r>
            <a:r>
              <a:rPr lang="en-US" sz="2410" dirty="0">
                <a:latin typeface="Arial" panose="020B0604020202020204" pitchFamily="34" charset="0"/>
                <a:cs typeface="Arial" panose="020B0604020202020204" pitchFamily="34" charset="0"/>
              </a:rPr>
              <a:t>for other points on the circumference. What do you notice?</a:t>
            </a:r>
            <a:endParaRPr lang="pl-PL" sz="241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44028" t="33200" r="34474" b="48950"/>
          <a:stretch/>
        </p:blipFill>
        <p:spPr>
          <a:xfrm>
            <a:off x="3597431" y="1264438"/>
            <a:ext cx="1910673" cy="1804522"/>
          </a:xfrm>
          <a:prstGeom prst="rect">
            <a:avLst/>
          </a:prstGeom>
        </p:spPr>
      </p:pic>
    </p:spTree>
    <p:extLst>
      <p:ext uri="{BB962C8B-B14F-4D97-AF65-F5344CB8AC3E}">
        <p14:creationId xmlns:p14="http://schemas.microsoft.com/office/powerpoint/2010/main" val="2091439003"/>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4708981"/>
          </a:xfrm>
          <a:prstGeom prst="rect">
            <a:avLst/>
          </a:prstGeom>
        </p:spPr>
        <p:txBody>
          <a:bodyPr wrap="square">
            <a:spAutoFit/>
          </a:bodyPr>
          <a:lstStyle/>
          <a:p>
            <a:pPr marL="352425" indent="-352425">
              <a:buClr>
                <a:srgbClr val="C00000"/>
              </a:buClr>
              <a:buFont typeface="+mj-lt"/>
              <a:buAutoNum type="arabicPeriod" startAt="4"/>
              <a:tabLst>
                <a:tab pos="2690813" algn="l"/>
              </a:tabLst>
            </a:pPr>
            <a:r>
              <a:rPr lang="en-US" sz="2000" b="1" dirty="0">
                <a:solidFill>
                  <a:srgbClr val="C00000"/>
                </a:solidFill>
                <a:latin typeface="Arial" panose="020B0604020202020204" pitchFamily="34" charset="0"/>
                <a:cs typeface="Arial" panose="020B0604020202020204" pitchFamily="34" charset="0"/>
              </a:rPr>
              <a:t>Reasoning</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O </a:t>
            </a:r>
            <a:r>
              <a:rPr lang="en-US" sz="2000" dirty="0">
                <a:latin typeface="Arial" panose="020B0604020202020204" pitchFamily="34" charset="0"/>
                <a:cs typeface="Arial" panose="020B0604020202020204" pitchFamily="34" charset="0"/>
              </a:rPr>
              <a:t>is the centre of a circle. AT and BT are tangents. AB is a chord. Angle ATB = 34</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738188" lvl="1" indent="-352425">
              <a:buClr>
                <a:srgbClr val="C00000"/>
              </a:buClr>
              <a:buFont typeface="+mj-lt"/>
              <a:buAutoNum type="alphaLcPeriod"/>
              <a:tabLst>
                <a:tab pos="2690813" algn="l"/>
              </a:tabLst>
            </a:pPr>
            <a:r>
              <a:rPr lang="en-US" sz="2000" dirty="0" smtClean="0"/>
              <a:t>Copy </a:t>
            </a:r>
            <a:r>
              <a:rPr lang="en-US" sz="2000" dirty="0"/>
              <a:t>the diagram. Mark on any angles you know and any lines of equal length, </a:t>
            </a:r>
            <a:endParaRPr lang="en-US" sz="2000" dirty="0" smtClean="0"/>
          </a:p>
          <a:p>
            <a:pPr marL="738188" lvl="1" indent="-352425">
              <a:buClr>
                <a:srgbClr val="C00000"/>
              </a:buClr>
              <a:buFont typeface="+mj-lt"/>
              <a:buAutoNum type="alphaLcPeriod"/>
              <a:tabLst>
                <a:tab pos="2690813" algn="l"/>
              </a:tabLst>
            </a:pPr>
            <a:r>
              <a:rPr lang="en-US" sz="2000" dirty="0" smtClean="0"/>
              <a:t>What </a:t>
            </a:r>
            <a:r>
              <a:rPr lang="en-US" sz="2000" dirty="0"/>
              <a:t>type of triangle is ABT?</a:t>
            </a:r>
          </a:p>
          <a:p>
            <a:pPr marL="738188" lvl="1" indent="-352425">
              <a:buClr>
                <a:srgbClr val="C00000"/>
              </a:buClr>
              <a:buFont typeface="+mj-lt"/>
              <a:buAutoNum type="alphaLcPeriod"/>
              <a:tabLst>
                <a:tab pos="2690813" algn="l"/>
              </a:tabLst>
            </a:pPr>
            <a:r>
              <a:rPr lang="en-US" sz="2000" dirty="0" smtClean="0"/>
              <a:t>Work </a:t>
            </a:r>
            <a:r>
              <a:rPr lang="en-US" sz="2000" dirty="0"/>
              <a:t>out the sizes of angle ABT, angle OBT and angle OBA.</a:t>
            </a:r>
          </a:p>
        </p:txBody>
      </p:sp>
      <p:sp>
        <p:nvSpPr>
          <p:cNvPr id="8" name="Rectangle 7"/>
          <p:cNvSpPr/>
          <p:nvPr/>
        </p:nvSpPr>
        <p:spPr>
          <a:xfrm flipH="1">
            <a:off x="251520" y="6031160"/>
            <a:ext cx="8448560"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Q3d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Tangents to a circle from </a:t>
            </a:r>
            <a:r>
              <a:rPr lang="en-US" sz="2000" dirty="0" smtClean="0">
                <a:solidFill>
                  <a:schemeClr val="tx1"/>
                </a:solidFill>
                <a:latin typeface="Arial" panose="020B0604020202020204" pitchFamily="34" charset="0"/>
                <a:cs typeface="Arial" panose="020B0604020202020204" pitchFamily="34" charset="0"/>
              </a:rPr>
              <a:t>the same </a:t>
            </a:r>
            <a:r>
              <a:rPr lang="en-US" sz="2000" dirty="0">
                <a:solidFill>
                  <a:schemeClr val="tx1"/>
                </a:solidFill>
                <a:latin typeface="Arial" panose="020B0604020202020204" pitchFamily="34" charset="0"/>
                <a:cs typeface="Arial" panose="020B0604020202020204" pitchFamily="34" charset="0"/>
              </a:rPr>
              <a:t>external point </a:t>
            </a:r>
            <a:r>
              <a:rPr lang="en-US" sz="2000" dirty="0" smtClean="0">
                <a:solidFill>
                  <a:schemeClr val="tx1"/>
                </a:solidFill>
                <a:latin typeface="Arial" panose="020B0604020202020204" pitchFamily="34" charset="0"/>
                <a:cs typeface="Arial" panose="020B0604020202020204" pitchFamily="34" charset="0"/>
              </a:rPr>
              <a:t>are __________. The </a:t>
            </a:r>
            <a:r>
              <a:rPr lang="en-US" sz="2000" dirty="0">
                <a:solidFill>
                  <a:schemeClr val="tx1"/>
                </a:solidFill>
                <a:latin typeface="Arial" panose="020B0604020202020204" pitchFamily="34" charset="0"/>
                <a:cs typeface="Arial" panose="020B0604020202020204" pitchFamily="34" charset="0"/>
              </a:rPr>
              <a:t>angle between a radius and a </a:t>
            </a:r>
            <a:r>
              <a:rPr lang="en-US" sz="2000" dirty="0" smtClean="0">
                <a:solidFill>
                  <a:schemeClr val="tx1"/>
                </a:solidFill>
                <a:latin typeface="Arial" panose="020B0604020202020204" pitchFamily="34" charset="0"/>
                <a:cs typeface="Arial" panose="020B0604020202020204" pitchFamily="34" charset="0"/>
              </a:rPr>
              <a:t>tangent is __________</a:t>
            </a:r>
            <a:r>
              <a:rPr lang="en-US" sz="2000" baseline="30000" dirty="0" smtClean="0">
                <a:solidFill>
                  <a:schemeClr val="tx1"/>
                </a:solidFill>
                <a:latin typeface="Arial" panose="020B0604020202020204" pitchFamily="34" charset="0"/>
                <a:cs typeface="Arial" panose="020B0604020202020204" pitchFamily="34" charset="0"/>
              </a:rPr>
              <a:t>0</a:t>
            </a:r>
            <a:endParaRPr lang="en-US" sz="2000" baseline="30000" dirty="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4" name="Picture 3"/>
          <p:cNvPicPr>
            <a:picLocks noChangeAspect="1"/>
          </p:cNvPicPr>
          <p:nvPr/>
        </p:nvPicPr>
        <p:blipFill rotWithShape="1">
          <a:blip r:embed="rId5"/>
          <a:srcRect l="9378" t="39500" r="51128" b="35300"/>
          <a:stretch/>
        </p:blipFill>
        <p:spPr>
          <a:xfrm>
            <a:off x="1691680" y="2276872"/>
            <a:ext cx="2520280" cy="1728192"/>
          </a:xfrm>
          <a:prstGeom prst="rect">
            <a:avLst/>
          </a:prstGeom>
        </p:spPr>
      </p:pic>
    </p:spTree>
    <p:extLst>
      <p:ext uri="{BB962C8B-B14F-4D97-AF65-F5344CB8AC3E}">
        <p14:creationId xmlns:p14="http://schemas.microsoft.com/office/powerpoint/2010/main" val="507576462"/>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519</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2246769"/>
          </a:xfrm>
          <a:prstGeom prst="rect">
            <a:avLst/>
          </a:prstGeom>
        </p:spPr>
        <p:txBody>
          <a:bodyPr wrap="square">
            <a:spAutoFit/>
          </a:bodyPr>
          <a:lstStyle/>
          <a:p>
            <a:pPr marL="457200" indent="-457200">
              <a:buClr>
                <a:srgbClr val="C00000"/>
              </a:buClr>
              <a:buFont typeface="+mj-lt"/>
              <a:buAutoNum type="arabicPeriod" startAt="5"/>
              <a:tabLst>
                <a:tab pos="2690813" algn="l"/>
              </a:tabLst>
            </a:pPr>
            <a:r>
              <a:rPr lang="en-US" sz="2000" b="1" dirty="0">
                <a:solidFill>
                  <a:srgbClr val="C00000"/>
                </a:solidFill>
                <a:latin typeface="Arial" panose="020B0604020202020204" pitchFamily="34" charset="0"/>
                <a:cs typeface="Arial" panose="020B0604020202020204" pitchFamily="34" charset="0"/>
              </a:rPr>
              <a:t>Reasoning</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O </a:t>
            </a:r>
            <a:r>
              <a:rPr lang="en-US" sz="2000" dirty="0">
                <a:latin typeface="Arial" panose="020B0604020202020204" pitchFamily="34" charset="0"/>
                <a:cs typeface="Arial" panose="020B0604020202020204" pitchFamily="34" charset="0"/>
              </a:rPr>
              <a:t>is the centre of a circle with radius 6.5 cm. AB is a chord with length 12cm. Angle OMB = </a:t>
            </a:r>
            <a:r>
              <a:rPr lang="en-US" sz="2000" dirty="0" smtClean="0">
                <a:latin typeface="Arial" panose="020B0604020202020204" pitchFamily="34" charset="0"/>
                <a:cs typeface="Arial" panose="020B0604020202020204" pitchFamily="34" charset="0"/>
              </a:rPr>
              <a:t>90°</a:t>
            </a:r>
          </a:p>
          <a:p>
            <a:pPr marL="914400" lvl="1" indent="-457200">
              <a:buClr>
                <a:srgbClr val="C00000"/>
              </a:buClr>
              <a:buFont typeface="+mj-lt"/>
              <a:buAutoNum type="alphaLcPeriod"/>
              <a:tabLst>
                <a:tab pos="2690813" algn="l"/>
              </a:tabLst>
            </a:pPr>
            <a:r>
              <a:rPr lang="en-US" sz="2000" dirty="0">
                <a:latin typeface="Arial" panose="020B0604020202020204" pitchFamily="34" charset="0"/>
                <a:cs typeface="Arial" panose="020B0604020202020204" pitchFamily="34" charset="0"/>
              </a:rPr>
              <a:t>Write down the length of OA.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690813"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length of AM?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690813" algn="l"/>
              </a:tabLst>
            </a:pPr>
            <a:r>
              <a:rPr lang="en-US" sz="2000" dirty="0" smtClean="0">
                <a:latin typeface="Arial" panose="020B0604020202020204" pitchFamily="34" charset="0"/>
                <a:cs typeface="Arial" panose="020B0604020202020204" pitchFamily="34" charset="0"/>
              </a:rPr>
              <a:t>Work </a:t>
            </a:r>
            <a:r>
              <a:rPr lang="en-US" sz="2000" dirty="0">
                <a:latin typeface="Arial" panose="020B0604020202020204" pitchFamily="34" charset="0"/>
                <a:cs typeface="Arial" panose="020B0604020202020204" pitchFamily="34" charset="0"/>
              </a:rPr>
              <a:t>out the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length </a:t>
            </a:r>
            <a:r>
              <a:rPr lang="en-US" sz="2000" dirty="0">
                <a:latin typeface="Arial" panose="020B0604020202020204" pitchFamily="34" charset="0"/>
                <a:cs typeface="Arial" panose="020B0604020202020204" pitchFamily="34" charset="0"/>
              </a:rPr>
              <a:t>of OM.</a:t>
            </a:r>
            <a:endParaRPr lang="en-US" sz="2000" dirty="0" smtClean="0">
              <a:latin typeface="Arial" panose="020B0604020202020204" pitchFamily="34" charset="0"/>
              <a:cs typeface="Arial" panose="020B0604020202020204" pitchFamily="34" charset="0"/>
            </a:endParaRPr>
          </a:p>
        </p:txBody>
      </p:sp>
      <p:sp>
        <p:nvSpPr>
          <p:cNvPr id="8" name="Rectangle 7"/>
          <p:cNvSpPr/>
          <p:nvPr/>
        </p:nvSpPr>
        <p:spPr>
          <a:xfrm flipH="1">
            <a:off x="251519" y="5023048"/>
            <a:ext cx="8500605"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Q5a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Copy the diagram and draw the radius OA.</a:t>
            </a:r>
            <a:endParaRPr lang="en-US" sz="2000" baseline="30000" dirty="0">
              <a:solidFill>
                <a:schemeClr val="tx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9" name="Rectangle 8"/>
          <p:cNvSpPr/>
          <p:nvPr/>
        </p:nvSpPr>
        <p:spPr>
          <a:xfrm flipH="1">
            <a:off x="264766" y="5445224"/>
            <a:ext cx="8500605" cy="70788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smtClean="0">
                <a:solidFill>
                  <a:srgbClr val="C00000"/>
                </a:solidFill>
                <a:latin typeface="Arial" panose="020B0604020202020204" pitchFamily="34" charset="0"/>
                <a:cs typeface="Arial" panose="020B0604020202020204" pitchFamily="34" charset="0"/>
              </a:rPr>
              <a:t>Q5b hint</a:t>
            </a:r>
            <a:r>
              <a:rPr lang="en-US" sz="2000" smtClean="0">
                <a:solidFill>
                  <a:schemeClr val="tx1"/>
                </a:solidFill>
                <a:latin typeface="Arial" panose="020B0604020202020204" pitchFamily="34" charset="0"/>
                <a:cs typeface="Arial" panose="020B0604020202020204" pitchFamily="34" charset="0"/>
              </a:rPr>
              <a:t> - M is the midpoint of AB, so AM = half of AB. Mark the lengths you know on the diagram..</a:t>
            </a:r>
            <a:endParaRPr lang="en-US" sz="2000" baseline="30000" dirty="0">
              <a:solidFill>
                <a:schemeClr val="tx1"/>
              </a:solidFill>
              <a:latin typeface="Arial" panose="020B0604020202020204" pitchFamily="34" charset="0"/>
              <a:cs typeface="Arial" panose="020B0604020202020204" pitchFamily="34" charset="0"/>
            </a:endParaRPr>
          </a:p>
        </p:txBody>
      </p:sp>
      <p:sp>
        <p:nvSpPr>
          <p:cNvPr id="11" name="Rectangle 10"/>
          <p:cNvSpPr/>
          <p:nvPr/>
        </p:nvSpPr>
        <p:spPr>
          <a:xfrm flipH="1">
            <a:off x="251520" y="6197242"/>
            <a:ext cx="8500605"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Q5c hint</a:t>
            </a:r>
            <a:r>
              <a:rPr lang="en-US" sz="2000" dirty="0" smtClean="0">
                <a:solidFill>
                  <a:schemeClr val="tx1"/>
                </a:solidFill>
                <a:latin typeface="Arial" panose="020B0604020202020204" pitchFamily="34" charset="0"/>
                <a:cs typeface="Arial" panose="020B0604020202020204" pitchFamily="34" charset="0"/>
              </a:rPr>
              <a:t> - </a:t>
            </a:r>
            <a:r>
              <a:rPr lang="en-US" sz="2000" dirty="0">
                <a:solidFill>
                  <a:schemeClr val="tx1"/>
                </a:solidFill>
                <a:latin typeface="Arial" panose="020B0604020202020204" pitchFamily="34" charset="0"/>
                <a:cs typeface="Arial" panose="020B0604020202020204" pitchFamily="34" charset="0"/>
              </a:rPr>
              <a:t>Use Pythagoras' theorem.</a:t>
            </a:r>
            <a:endParaRPr lang="en-US" sz="2000" baseline="300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a:srcRect l="58662" t="31791" r="27950" b="45798"/>
          <a:stretch/>
        </p:blipFill>
        <p:spPr>
          <a:xfrm>
            <a:off x="3494856" y="3057651"/>
            <a:ext cx="2013248" cy="1894826"/>
          </a:xfrm>
          <a:prstGeom prst="rect">
            <a:avLst/>
          </a:prstGeom>
        </p:spPr>
      </p:pic>
    </p:spTree>
    <p:extLst>
      <p:ext uri="{BB962C8B-B14F-4D97-AF65-F5344CB8AC3E}">
        <p14:creationId xmlns:p14="http://schemas.microsoft.com/office/powerpoint/2010/main" val="471307539"/>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520</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4154984"/>
          </a:xfrm>
          <a:prstGeom prst="rect">
            <a:avLst/>
          </a:prstGeom>
        </p:spPr>
        <p:txBody>
          <a:bodyPr wrap="square">
            <a:spAutoFit/>
          </a:bodyPr>
          <a:lstStyle/>
          <a:p>
            <a:pPr>
              <a:buClr>
                <a:srgbClr val="C00000"/>
              </a:buClr>
              <a:tabLst>
                <a:tab pos="2690813" algn="l"/>
              </a:tabLst>
            </a:pPr>
            <a:r>
              <a:rPr lang="en-US" sz="2200" b="1" dirty="0" smtClean="0">
                <a:solidFill>
                  <a:srgbClr val="0070C0"/>
                </a:solidFill>
                <a:latin typeface="Arial" panose="020B0604020202020204" pitchFamily="34" charset="0"/>
                <a:cs typeface="Arial" panose="020B0604020202020204" pitchFamily="34" charset="0"/>
              </a:rPr>
              <a:t>Circle </a:t>
            </a:r>
            <a:r>
              <a:rPr lang="en-US" sz="2200" b="1" dirty="0">
                <a:solidFill>
                  <a:srgbClr val="0070C0"/>
                </a:solidFill>
                <a:latin typeface="Arial" panose="020B0604020202020204" pitchFamily="34" charset="0"/>
                <a:cs typeface="Arial" panose="020B0604020202020204" pitchFamily="34" charset="0"/>
              </a:rPr>
              <a:t>theorems</a:t>
            </a:r>
          </a:p>
          <a:p>
            <a:pPr marL="457200" indent="-457200">
              <a:buClr>
                <a:srgbClr val="C00000"/>
              </a:buClr>
              <a:buFont typeface="+mj-lt"/>
              <a:buAutoNum type="arabicPeriod"/>
              <a:tabLst>
                <a:tab pos="2690813" algn="l"/>
              </a:tabLst>
            </a:pP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centre of a </a:t>
            </a:r>
            <a:r>
              <a:rPr lang="en-US" sz="2200" dirty="0" smtClean="0">
                <a:latin typeface="Arial" panose="020B0604020202020204" pitchFamily="34" charset="0"/>
                <a:cs typeface="Arial" panose="020B0604020202020204" pitchFamily="34" charset="0"/>
              </a:rPr>
              <a:t>circle.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Q and R are points on the circumference of the </a:t>
            </a:r>
            <a:r>
              <a:rPr lang="en-US" sz="2200" dirty="0" smtClean="0">
                <a:latin typeface="Arial" panose="020B0604020202020204" pitchFamily="34" charset="0"/>
                <a:cs typeface="Arial" panose="020B0604020202020204" pitchFamily="34" charset="0"/>
              </a:rPr>
              <a:t>circle.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Angle </a:t>
            </a:r>
            <a:r>
              <a:rPr lang="en-US" sz="2200" dirty="0">
                <a:latin typeface="Arial" panose="020B0604020202020204" pitchFamily="34" charset="0"/>
                <a:cs typeface="Arial" panose="020B0604020202020204" pitchFamily="34" charset="0"/>
              </a:rPr>
              <a:t>QOR = 130°. </a:t>
            </a:r>
            <a:endParaRPr lang="en-US" sz="2200" dirty="0" smtClean="0">
              <a:latin typeface="Arial" panose="020B0604020202020204" pitchFamily="34" charset="0"/>
              <a:cs typeface="Arial" panose="020B0604020202020204" pitchFamily="34" charset="0"/>
            </a:endParaRPr>
          </a:p>
          <a:p>
            <a:pPr marL="809625" lvl="1" indent="-352425">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Copy </a:t>
            </a:r>
            <a:r>
              <a:rPr lang="en-US" sz="2200" dirty="0">
                <a:latin typeface="Arial" panose="020B0604020202020204" pitchFamily="34" charset="0"/>
                <a:cs typeface="Arial" panose="020B0604020202020204" pitchFamily="34" charset="0"/>
              </a:rPr>
              <a:t>the diagram.</a:t>
            </a:r>
          </a:p>
          <a:p>
            <a:pPr marL="809625" lvl="1" indent="-352425">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Colour </a:t>
            </a:r>
            <a:r>
              <a:rPr lang="en-US" sz="2200" dirty="0">
                <a:latin typeface="Arial" panose="020B0604020202020204" pitchFamily="34" charset="0"/>
                <a:cs typeface="Arial" panose="020B0604020202020204" pitchFamily="34" charset="0"/>
              </a:rPr>
              <a:t>the arc that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subtends </a:t>
            </a:r>
            <a:r>
              <a:rPr lang="en-US" sz="2200" dirty="0">
                <a:latin typeface="Arial" panose="020B0604020202020204" pitchFamily="34" charset="0"/>
                <a:cs typeface="Arial" panose="020B0604020202020204" pitchFamily="34" charset="0"/>
              </a:rPr>
              <a:t>angle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QOR </a:t>
            </a:r>
            <a:r>
              <a:rPr lang="en-US" sz="2200" dirty="0">
                <a:latin typeface="Arial" panose="020B0604020202020204" pitchFamily="34" charset="0"/>
                <a:cs typeface="Arial" panose="020B0604020202020204" pitchFamily="34" charset="0"/>
              </a:rPr>
              <a:t>at the centre, </a:t>
            </a:r>
            <a:endParaRPr lang="en-US" sz="2200" dirty="0" smtClean="0">
              <a:latin typeface="Arial" panose="020B0604020202020204" pitchFamily="34" charset="0"/>
              <a:cs typeface="Arial" panose="020B0604020202020204" pitchFamily="34" charset="0"/>
            </a:endParaRPr>
          </a:p>
          <a:p>
            <a:pPr marL="809625" lvl="1" indent="-352425">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angle at the circumference is subtended by the same arc? </a:t>
            </a:r>
            <a:endParaRPr lang="en-US" sz="2200" dirty="0" smtClean="0">
              <a:latin typeface="Arial" panose="020B0604020202020204" pitchFamily="34" charset="0"/>
              <a:cs typeface="Arial" panose="020B0604020202020204" pitchFamily="34" charset="0"/>
            </a:endParaRPr>
          </a:p>
          <a:p>
            <a:pPr marL="809625" lvl="1" indent="-352425">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size of angle QPR.</a:t>
            </a:r>
            <a:endParaRPr lang="en-US" sz="22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11" name="Rectangle 10"/>
          <p:cNvSpPr/>
          <p:nvPr/>
        </p:nvSpPr>
        <p:spPr>
          <a:xfrm flipH="1">
            <a:off x="251520" y="5445224"/>
            <a:ext cx="5256584"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Q1d hint</a:t>
            </a:r>
            <a:r>
              <a:rPr lang="en-US" sz="2200" dirty="0" smtClean="0">
                <a:solidFill>
                  <a:schemeClr val="tx1"/>
                </a:solidFill>
                <a:latin typeface="Arial" panose="020B0604020202020204" pitchFamily="34" charset="0"/>
                <a:cs typeface="Arial" panose="020B0604020202020204" pitchFamily="34" charset="0"/>
              </a:rPr>
              <a:t> - </a:t>
            </a:r>
            <a:r>
              <a:rPr lang="en-US" sz="2200" dirty="0">
                <a:solidFill>
                  <a:schemeClr val="tx1"/>
                </a:solidFill>
                <a:latin typeface="Arial" panose="020B0604020202020204" pitchFamily="34" charset="0"/>
                <a:cs typeface="Arial" panose="020B0604020202020204" pitchFamily="34" charset="0"/>
              </a:rPr>
              <a:t>The angle at the centre of a circle is twice the angle at the circumference.</a:t>
            </a:r>
            <a:endParaRPr lang="en-US" sz="2200" baseline="300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5"/>
          <a:srcRect l="45523" t="39500" r="27617" b="33201"/>
          <a:stretch/>
        </p:blipFill>
        <p:spPr>
          <a:xfrm>
            <a:off x="3966601" y="2645137"/>
            <a:ext cx="1518497" cy="1645040"/>
          </a:xfrm>
          <a:prstGeom prst="rect">
            <a:avLst/>
          </a:prstGeom>
        </p:spPr>
      </p:pic>
    </p:spTree>
    <p:extLst>
      <p:ext uri="{BB962C8B-B14F-4D97-AF65-F5344CB8AC3E}">
        <p14:creationId xmlns:p14="http://schemas.microsoft.com/office/powerpoint/2010/main" val="3326273760"/>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520</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1200329"/>
          </a:xfrm>
          <a:prstGeom prst="rect">
            <a:avLst/>
          </a:prstGeom>
        </p:spPr>
        <p:txBody>
          <a:bodyPr wrap="square">
            <a:spAutoFit/>
          </a:bodyPr>
          <a:lstStyle/>
          <a:p>
            <a:pPr marL="404813" indent="-404813">
              <a:buClr>
                <a:srgbClr val="C00000"/>
              </a:buClr>
              <a:buFont typeface="+mj-lt"/>
              <a:buAutoNum type="arabicPeriod" startAt="2"/>
              <a:tabLst>
                <a:tab pos="2690813" algn="l"/>
              </a:tabLst>
            </a:pPr>
            <a:r>
              <a:rPr lang="en-US" sz="2400" dirty="0">
                <a:latin typeface="Arial" panose="020B0604020202020204" pitchFamily="34" charset="0"/>
                <a:cs typeface="Arial" panose="020B0604020202020204" pitchFamily="34" charset="0"/>
              </a:rPr>
              <a:t>Work out the size of the angle marked with a letter in each of these diagrams.</a:t>
            </a:r>
            <a:endParaRPr lang="en-US" sz="24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22439" t="60343" r="49999" b="17492"/>
          <a:stretch/>
        </p:blipFill>
        <p:spPr>
          <a:xfrm>
            <a:off x="613145" y="2454230"/>
            <a:ext cx="4624370" cy="1981876"/>
          </a:xfrm>
          <a:prstGeom prst="rect">
            <a:avLst/>
          </a:prstGeom>
        </p:spPr>
      </p:pic>
      <p:pic>
        <p:nvPicPr>
          <p:cNvPr id="9" name="Picture 8"/>
          <p:cNvPicPr>
            <a:picLocks noChangeAspect="1"/>
          </p:cNvPicPr>
          <p:nvPr/>
        </p:nvPicPr>
        <p:blipFill rotWithShape="1">
          <a:blip r:embed="rId5"/>
          <a:srcRect l="53059" t="60343" r="20075" b="17492"/>
          <a:stretch/>
        </p:blipFill>
        <p:spPr>
          <a:xfrm>
            <a:off x="619346" y="4582134"/>
            <a:ext cx="4565999" cy="1981876"/>
          </a:xfrm>
          <a:prstGeom prst="rect">
            <a:avLst/>
          </a:prstGeom>
        </p:spPr>
      </p:pic>
    </p:spTree>
    <p:extLst>
      <p:ext uri="{BB962C8B-B14F-4D97-AF65-F5344CB8AC3E}">
        <p14:creationId xmlns:p14="http://schemas.microsoft.com/office/powerpoint/2010/main" val="1265758303"/>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520</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3457870"/>
          </a:xfrm>
          <a:prstGeom prst="rect">
            <a:avLst/>
          </a:prstGeom>
        </p:spPr>
        <p:txBody>
          <a:bodyPr wrap="square">
            <a:spAutoFit/>
          </a:bodyPr>
          <a:lstStyle/>
          <a:p>
            <a:pPr marL="457200" indent="-457200">
              <a:buClr>
                <a:srgbClr val="C00000"/>
              </a:buClr>
              <a:buFont typeface="+mj-lt"/>
              <a:buAutoNum type="arabicPeriod" startAt="3"/>
              <a:tabLst>
                <a:tab pos="2690813" algn="l"/>
              </a:tabLst>
            </a:pPr>
            <a:r>
              <a:rPr lang="en-US" sz="2430" dirty="0" smtClean="0">
                <a:latin typeface="Arial" panose="020B0604020202020204" pitchFamily="34" charset="0"/>
                <a:cs typeface="Arial" panose="020B0604020202020204" pitchFamily="34" charset="0"/>
              </a:rPr>
              <a:t>Draw a circle. Mark four points on the circumference and join them to make a cyclic quadrilateral. Measure all of the angles in your cyclic quadrilateral.</a:t>
            </a:r>
            <a:br>
              <a:rPr lang="en-US" sz="2430" dirty="0" smtClean="0">
                <a:latin typeface="Arial" panose="020B0604020202020204" pitchFamily="34" charset="0"/>
                <a:cs typeface="Arial" panose="020B0604020202020204" pitchFamily="34" charset="0"/>
              </a:rPr>
            </a:br>
            <a:r>
              <a:rPr lang="en-US" sz="2430" dirty="0" smtClean="0">
                <a:latin typeface="Arial" panose="020B0604020202020204" pitchFamily="34" charset="0"/>
                <a:cs typeface="Arial" panose="020B0604020202020204" pitchFamily="34" charset="0"/>
              </a:rPr>
              <a:t>Add the opposite angles. What do you notice?</a:t>
            </a:r>
          </a:p>
          <a:p>
            <a:pPr marL="457200" indent="-457200">
              <a:buClr>
                <a:srgbClr val="C00000"/>
              </a:buClr>
              <a:buFont typeface="+mj-lt"/>
              <a:buAutoNum type="arabicPeriod" startAt="5"/>
              <a:tabLst>
                <a:tab pos="2690813" algn="l"/>
              </a:tabLst>
            </a:pPr>
            <a:r>
              <a:rPr lang="en-US" sz="2430" dirty="0">
                <a:latin typeface="Arial" panose="020B0604020202020204" pitchFamily="34" charset="0"/>
                <a:cs typeface="Arial" panose="020B0604020202020204" pitchFamily="34" charset="0"/>
              </a:rPr>
              <a:t>Which of these are cyclic quadrilaterals?</a:t>
            </a:r>
            <a:endParaRPr lang="en-US" sz="243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4" name="Picture 3"/>
          <p:cNvPicPr>
            <a:picLocks noChangeAspect="1"/>
          </p:cNvPicPr>
          <p:nvPr/>
        </p:nvPicPr>
        <p:blipFill rotWithShape="1">
          <a:blip r:embed="rId5"/>
          <a:srcRect l="22438" t="35993" r="65687" b="43953"/>
          <a:stretch/>
        </p:blipFill>
        <p:spPr>
          <a:xfrm>
            <a:off x="251520" y="4869159"/>
            <a:ext cx="1653030" cy="1728193"/>
          </a:xfrm>
          <a:prstGeom prst="rect">
            <a:avLst/>
          </a:prstGeom>
        </p:spPr>
      </p:pic>
      <p:pic>
        <p:nvPicPr>
          <p:cNvPr id="11" name="Picture 10"/>
          <p:cNvPicPr>
            <a:picLocks noChangeAspect="1"/>
          </p:cNvPicPr>
          <p:nvPr/>
        </p:nvPicPr>
        <p:blipFill rotWithShape="1">
          <a:blip r:embed="rId5"/>
          <a:srcRect l="38625" t="35993" r="31887" b="40196"/>
          <a:stretch/>
        </p:blipFill>
        <p:spPr>
          <a:xfrm>
            <a:off x="1904550" y="4869160"/>
            <a:ext cx="3598248" cy="1728192"/>
          </a:xfrm>
          <a:prstGeom prst="rect">
            <a:avLst/>
          </a:prstGeom>
        </p:spPr>
      </p:pic>
    </p:spTree>
    <p:extLst>
      <p:ext uri="{BB962C8B-B14F-4D97-AF65-F5344CB8AC3E}">
        <p14:creationId xmlns:p14="http://schemas.microsoft.com/office/powerpoint/2010/main" val="3707749159"/>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520</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3139321"/>
          </a:xfrm>
          <a:prstGeom prst="rect">
            <a:avLst/>
          </a:prstGeom>
        </p:spPr>
        <p:txBody>
          <a:bodyPr wrap="square">
            <a:spAutoFit/>
          </a:bodyPr>
          <a:lstStyle/>
          <a:p>
            <a:pPr marL="352425" indent="-352425">
              <a:buClr>
                <a:srgbClr val="C00000"/>
              </a:buClr>
              <a:buFont typeface="+mj-lt"/>
              <a:buAutoNum type="arabicPeriod" startAt="4"/>
              <a:tabLst>
                <a:tab pos="2690813" algn="l"/>
              </a:tabLst>
            </a:pPr>
            <a:r>
              <a:rPr lang="en-US" sz="2200" dirty="0" smtClean="0">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Q, R and S are points on the circumference of a </a:t>
            </a:r>
            <a:r>
              <a:rPr lang="en-US" sz="2200" dirty="0" smtClean="0">
                <a:latin typeface="Arial" panose="020B0604020202020204" pitchFamily="34" charset="0"/>
                <a:cs typeface="Arial" panose="020B0604020202020204" pitchFamily="34" charset="0"/>
              </a:rPr>
              <a:t>circle.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Angle </a:t>
            </a:r>
            <a:r>
              <a:rPr lang="en-US" sz="2200" dirty="0">
                <a:latin typeface="Arial" panose="020B0604020202020204" pitchFamily="34" charset="0"/>
                <a:cs typeface="Arial" panose="020B0604020202020204" pitchFamily="34" charset="0"/>
              </a:rPr>
              <a:t>QPS = 96° and angle PQR = 78°. </a:t>
            </a:r>
            <a:endParaRPr lang="en-US" sz="2200" dirty="0" smtClean="0">
              <a:latin typeface="Arial" panose="020B0604020202020204" pitchFamily="34" charset="0"/>
              <a:cs typeface="Arial" panose="020B0604020202020204" pitchFamily="34" charset="0"/>
            </a:endParaRPr>
          </a:p>
          <a:p>
            <a:pPr marL="685800" lvl="1" indent="-333375">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type of quadrilateral is PQRS? </a:t>
            </a:r>
            <a:endParaRPr lang="en-US" sz="2200" dirty="0" smtClean="0">
              <a:latin typeface="Arial" panose="020B0604020202020204" pitchFamily="34" charset="0"/>
              <a:cs typeface="Arial" panose="020B0604020202020204" pitchFamily="34" charset="0"/>
            </a:endParaRPr>
          </a:p>
          <a:p>
            <a:pPr marL="685800" lvl="1" indent="-333375">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Which </a:t>
            </a:r>
            <a:r>
              <a:rPr lang="en-US" sz="2200" dirty="0">
                <a:latin typeface="Arial" panose="020B0604020202020204" pitchFamily="34" charset="0"/>
                <a:cs typeface="Arial" panose="020B0604020202020204" pitchFamily="34" charset="0"/>
              </a:rPr>
              <a:t>angle in the quadrilateral is opposite angle QPS? </a:t>
            </a:r>
            <a:endParaRPr lang="en-US" sz="2200" dirty="0" smtClean="0">
              <a:latin typeface="Arial" panose="020B0604020202020204" pitchFamily="34" charset="0"/>
              <a:cs typeface="Arial" panose="020B0604020202020204" pitchFamily="34" charset="0"/>
            </a:endParaRPr>
          </a:p>
          <a:p>
            <a:pPr marL="685800" lvl="1" indent="-333375">
              <a:buClr>
                <a:srgbClr val="C00000"/>
              </a:buClr>
              <a:buFont typeface="+mj-lt"/>
              <a:buAutoNum type="alphaLcPeriod"/>
              <a:tabLst>
                <a:tab pos="2690813" algn="l"/>
              </a:tabLst>
            </a:pP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size of angle QRS.</a:t>
            </a:r>
            <a:endParaRPr lang="en-US" sz="22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41047" t="42650" r="28736" b="31100"/>
          <a:stretch/>
        </p:blipFill>
        <p:spPr>
          <a:xfrm>
            <a:off x="251520" y="4365104"/>
            <a:ext cx="2396036" cy="2218552"/>
          </a:xfrm>
          <a:prstGeom prst="rect">
            <a:avLst/>
          </a:prstGeom>
        </p:spPr>
      </p:pic>
      <p:sp>
        <p:nvSpPr>
          <p:cNvPr id="7" name="Rectangle 6"/>
          <p:cNvSpPr/>
          <p:nvPr/>
        </p:nvSpPr>
        <p:spPr>
          <a:xfrm flipH="1">
            <a:off x="2843808" y="4581128"/>
            <a:ext cx="2584484" cy="193899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Q4c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Opposite angles in a cyclic quadrilateral add up to ______</a:t>
            </a:r>
            <a:r>
              <a:rPr lang="en-US" sz="2400" baseline="30000" dirty="0" smtClean="0">
                <a:solidFill>
                  <a:schemeClr val="tx1"/>
                </a:solidFill>
                <a:latin typeface="Arial" panose="020B0604020202020204" pitchFamily="34" charset="0"/>
                <a:cs typeface="Arial" panose="020B0604020202020204" pitchFamily="34" charset="0"/>
              </a:rPr>
              <a:t>o</a:t>
            </a:r>
            <a:endParaRPr lang="en-US" sz="2400" baseline="30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34723"/>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521</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4708981"/>
          </a:xfrm>
          <a:prstGeom prst="rect">
            <a:avLst/>
          </a:prstGeom>
        </p:spPr>
        <p:txBody>
          <a:bodyPr wrap="square">
            <a:spAutoFit/>
          </a:bodyPr>
          <a:lstStyle/>
          <a:p>
            <a:pPr marL="404813" indent="-404813">
              <a:buClr>
                <a:srgbClr val="C00000"/>
              </a:buClr>
              <a:buFont typeface="+mj-lt"/>
              <a:buAutoNum type="arabicPeriod" startAt="6"/>
              <a:tabLst>
                <a:tab pos="2690813" algn="l"/>
              </a:tabLst>
            </a:pPr>
            <a:r>
              <a:rPr lang="en-US" sz="2500" b="1" dirty="0">
                <a:solidFill>
                  <a:srgbClr val="C00000"/>
                </a:solidFill>
                <a:latin typeface="Arial" panose="020B0604020202020204" pitchFamily="34" charset="0"/>
                <a:cs typeface="Arial" panose="020B0604020202020204" pitchFamily="34" charset="0"/>
              </a:rPr>
              <a:t>Reasoning</a:t>
            </a:r>
            <a:r>
              <a:rPr lang="en-US" sz="2500" dirty="0">
                <a:latin typeface="Arial" panose="020B0604020202020204" pitchFamily="34" charset="0"/>
                <a:cs typeface="Arial" panose="020B0604020202020204" pitchFamily="34" charset="0"/>
              </a:rPr>
              <a:t> </a:t>
            </a:r>
            <a:r>
              <a:rPr lang="en-US" sz="2500" dirty="0" smtClean="0">
                <a:latin typeface="Arial" panose="020B0604020202020204" pitchFamily="34" charset="0"/>
                <a:cs typeface="Arial" panose="020B0604020202020204" pitchFamily="34" charset="0"/>
              </a:rPr>
              <a:t>O </a:t>
            </a:r>
            <a:r>
              <a:rPr lang="en-US" sz="2500" dirty="0">
                <a:latin typeface="Arial" panose="020B0604020202020204" pitchFamily="34" charset="0"/>
                <a:cs typeface="Arial" panose="020B0604020202020204" pitchFamily="34" charset="0"/>
              </a:rPr>
              <a:t>is the centre of a </a:t>
            </a:r>
            <a:r>
              <a:rPr lang="en-US" sz="2500" dirty="0" smtClean="0">
                <a:latin typeface="Arial" panose="020B0604020202020204" pitchFamily="34" charset="0"/>
                <a:cs typeface="Arial" panose="020B0604020202020204" pitchFamily="34" charset="0"/>
              </a:rPr>
              <a:t>circle.</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a:t>
            </a:r>
            <a:r>
              <a:rPr lang="en-US" sz="2500" dirty="0">
                <a:latin typeface="Arial" panose="020B0604020202020204" pitchFamily="34" charset="0"/>
                <a:cs typeface="Arial" panose="020B0604020202020204" pitchFamily="34" charset="0"/>
              </a:rPr>
              <a:t>, B, C and D are points on the </a:t>
            </a:r>
            <a:r>
              <a:rPr lang="en-US" sz="2500" dirty="0" smtClean="0">
                <a:latin typeface="Arial" panose="020B0604020202020204" pitchFamily="34" charset="0"/>
                <a:cs typeface="Arial" panose="020B0604020202020204" pitchFamily="34" charset="0"/>
              </a:rPr>
              <a:t>circumference.</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Angle </a:t>
            </a:r>
            <a:r>
              <a:rPr lang="en-US" sz="2500" dirty="0">
                <a:latin typeface="Arial" panose="020B0604020202020204" pitchFamily="34" charset="0"/>
                <a:cs typeface="Arial" panose="020B0604020202020204" pitchFamily="34" charset="0"/>
              </a:rPr>
              <a:t>BOD = 114</a:t>
            </a:r>
            <a:r>
              <a:rPr lang="en-US" sz="2500" dirty="0" smtClean="0">
                <a:latin typeface="Arial" panose="020B0604020202020204" pitchFamily="34" charset="0"/>
                <a:cs typeface="Arial" panose="020B0604020202020204" pitchFamily="34" charset="0"/>
              </a:rPr>
              <a:t>°.</a:t>
            </a:r>
          </a:p>
          <a:p>
            <a:pPr marL="738188" lvl="1" indent="-333375">
              <a:buClr>
                <a:srgbClr val="C00000"/>
              </a:buClr>
              <a:buFont typeface="+mj-lt"/>
              <a:buAutoNum type="alphaLcPeriod"/>
              <a:tabLst>
                <a:tab pos="2690813" algn="l"/>
              </a:tabLst>
            </a:pPr>
            <a:r>
              <a:rPr lang="en-US" sz="2500" dirty="0" smtClean="0">
                <a:latin typeface="Arial" panose="020B0604020202020204" pitchFamily="34" charset="0"/>
                <a:cs typeface="Arial" panose="020B0604020202020204" pitchFamily="34" charset="0"/>
              </a:rPr>
              <a:t>Write </a:t>
            </a:r>
            <a:r>
              <a:rPr lang="en-US" sz="2500" dirty="0">
                <a:latin typeface="Arial" panose="020B0604020202020204" pitchFamily="34" charset="0"/>
                <a:cs typeface="Arial" panose="020B0604020202020204" pitchFamily="34" charset="0"/>
              </a:rPr>
              <a:t>down the vertices of the cyclic quadrilateral, </a:t>
            </a:r>
            <a:endParaRPr lang="en-US" sz="2500" dirty="0" smtClean="0">
              <a:latin typeface="Arial" panose="020B0604020202020204" pitchFamily="34" charset="0"/>
              <a:cs typeface="Arial" panose="020B0604020202020204" pitchFamily="34" charset="0"/>
            </a:endParaRPr>
          </a:p>
          <a:p>
            <a:pPr marL="738188" lvl="1" indent="-333375">
              <a:buClr>
                <a:srgbClr val="C00000"/>
              </a:buClr>
              <a:buFont typeface="+mj-lt"/>
              <a:buAutoNum type="alphaLcPeriod"/>
              <a:tabLst>
                <a:tab pos="2690813" algn="l"/>
              </a:tabLst>
            </a:pPr>
            <a:r>
              <a:rPr lang="en-US" sz="2500" dirty="0" smtClean="0">
                <a:latin typeface="Arial" panose="020B0604020202020204" pitchFamily="34" charset="0"/>
                <a:cs typeface="Arial" panose="020B0604020202020204" pitchFamily="34" charset="0"/>
              </a:rPr>
              <a:t>Work </a:t>
            </a:r>
            <a:r>
              <a:rPr lang="en-US" sz="2500" dirty="0">
                <a:latin typeface="Arial" panose="020B0604020202020204" pitchFamily="34" charset="0"/>
                <a:cs typeface="Arial" panose="020B0604020202020204" pitchFamily="34" charset="0"/>
              </a:rPr>
              <a:t>out the size of angle BAD. </a:t>
            </a:r>
            <a:endParaRPr lang="en-US" sz="2500" dirty="0" smtClean="0">
              <a:latin typeface="Arial" panose="020B0604020202020204" pitchFamily="34" charset="0"/>
              <a:cs typeface="Arial" panose="020B0604020202020204" pitchFamily="34" charset="0"/>
            </a:endParaRPr>
          </a:p>
          <a:p>
            <a:pPr marL="738188" lvl="1" indent="-333375">
              <a:buClr>
                <a:srgbClr val="C00000"/>
              </a:buClr>
              <a:buFont typeface="+mj-lt"/>
              <a:buAutoNum type="alphaLcPeriod"/>
              <a:tabLst>
                <a:tab pos="2690813" algn="l"/>
              </a:tabLst>
            </a:pPr>
            <a:r>
              <a:rPr lang="en-US" sz="2500" dirty="0" smtClean="0">
                <a:latin typeface="Arial" panose="020B0604020202020204" pitchFamily="34" charset="0"/>
                <a:cs typeface="Arial" panose="020B0604020202020204" pitchFamily="34" charset="0"/>
              </a:rPr>
              <a:t>What </a:t>
            </a:r>
            <a:r>
              <a:rPr lang="en-US" sz="2500" dirty="0">
                <a:latin typeface="Arial" panose="020B0604020202020204" pitchFamily="34" charset="0"/>
                <a:cs typeface="Arial" panose="020B0604020202020204" pitchFamily="34" charset="0"/>
              </a:rPr>
              <a:t>is the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size of </a:t>
            </a:r>
            <a:r>
              <a:rPr lang="en-US" sz="2500" dirty="0">
                <a:latin typeface="Arial" panose="020B0604020202020204" pitchFamily="34" charset="0"/>
                <a:cs typeface="Arial" panose="020B0604020202020204" pitchFamily="34" charset="0"/>
              </a:rPr>
              <a:t>angle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BCD</a:t>
            </a:r>
            <a:r>
              <a:rPr lang="en-US" sz="2500" dirty="0">
                <a:latin typeface="Arial" panose="020B0604020202020204" pitchFamily="34" charset="0"/>
                <a:cs typeface="Arial" panose="020B0604020202020204" pitchFamily="34" charset="0"/>
              </a:rPr>
              <a:t>?</a:t>
            </a:r>
            <a:endParaRPr lang="en-US" sz="25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4" name="Picture 3"/>
          <p:cNvPicPr>
            <a:picLocks noChangeAspect="1"/>
          </p:cNvPicPr>
          <p:nvPr/>
        </p:nvPicPr>
        <p:blipFill rotWithShape="1">
          <a:blip r:embed="rId5"/>
          <a:srcRect l="23140" t="52100" r="45524" b="18500"/>
          <a:stretch/>
        </p:blipFill>
        <p:spPr>
          <a:xfrm>
            <a:off x="3347864" y="4395651"/>
            <a:ext cx="2160240" cy="2160240"/>
          </a:xfrm>
          <a:prstGeom prst="rect">
            <a:avLst/>
          </a:prstGeom>
        </p:spPr>
      </p:pic>
    </p:spTree>
    <p:extLst>
      <p:ext uri="{BB962C8B-B14F-4D97-AF65-F5344CB8AC3E}">
        <p14:creationId xmlns:p14="http://schemas.microsoft.com/office/powerpoint/2010/main" val="4214971695"/>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521</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3970318"/>
          </a:xfrm>
          <a:prstGeom prst="rect">
            <a:avLst/>
          </a:prstGeom>
        </p:spPr>
        <p:txBody>
          <a:bodyPr wrap="square">
            <a:spAutoFit/>
          </a:bodyPr>
          <a:lstStyle/>
          <a:p>
            <a:pPr marL="404813" indent="-404813">
              <a:buClr>
                <a:srgbClr val="C00000"/>
              </a:buClr>
              <a:buFont typeface="+mj-lt"/>
              <a:buAutoNum type="arabicPeriod" startAt="7"/>
              <a:tabLst>
                <a:tab pos="2690813" algn="l"/>
              </a:tabLst>
            </a:pPr>
            <a:r>
              <a:rPr lang="en-US" sz="2100" dirty="0" smtClean="0">
                <a:latin typeface="Arial" panose="020B0604020202020204" pitchFamily="34" charset="0"/>
                <a:cs typeface="Arial" panose="020B0604020202020204" pitchFamily="34" charset="0"/>
              </a:rPr>
              <a:t>O </a:t>
            </a:r>
            <a:r>
              <a:rPr lang="en-US" sz="2100" dirty="0">
                <a:latin typeface="Arial" panose="020B0604020202020204" pitchFamily="34" charset="0"/>
                <a:cs typeface="Arial" panose="020B0604020202020204" pitchFamily="34" charset="0"/>
              </a:rPr>
              <a:t>is the centre of a </a:t>
            </a:r>
            <a:r>
              <a:rPr lang="en-US" sz="2100" dirty="0" smtClean="0">
                <a:latin typeface="Arial" panose="020B0604020202020204" pitchFamily="34" charset="0"/>
                <a:cs typeface="Arial" panose="020B0604020202020204" pitchFamily="34" charset="0"/>
              </a:rPr>
              <a:t>circle.</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a:t>
            </a:r>
            <a:r>
              <a:rPr lang="en-US" sz="2100" dirty="0">
                <a:latin typeface="Arial" panose="020B0604020202020204" pitchFamily="34" charset="0"/>
                <a:cs typeface="Arial" panose="020B0604020202020204" pitchFamily="34" charset="0"/>
              </a:rPr>
              <a:t>, B and C are points on the </a:t>
            </a:r>
            <a:r>
              <a:rPr lang="en-US" sz="2100" dirty="0" smtClean="0">
                <a:latin typeface="Arial" panose="020B0604020202020204" pitchFamily="34" charset="0"/>
                <a:cs typeface="Arial" panose="020B0604020202020204" pitchFamily="34" charset="0"/>
              </a:rPr>
              <a:t>circumference. Angle </a:t>
            </a:r>
            <a:r>
              <a:rPr lang="en-US" sz="2100" dirty="0">
                <a:latin typeface="Arial" panose="020B0604020202020204" pitchFamily="34" charset="0"/>
                <a:cs typeface="Arial" panose="020B0604020202020204" pitchFamily="34" charset="0"/>
              </a:rPr>
              <a:t>BAC = 36</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Copy </a:t>
            </a:r>
            <a:r>
              <a:rPr lang="en-US" sz="2100" dirty="0">
                <a:latin typeface="Arial" panose="020B0604020202020204" pitchFamily="34" charset="0"/>
                <a:cs typeface="Arial" panose="020B0604020202020204" pitchFamily="34" charset="0"/>
              </a:rPr>
              <a:t>the </a:t>
            </a:r>
            <a:r>
              <a:rPr lang="en-US" sz="2100" dirty="0" smtClean="0">
                <a:latin typeface="Arial" panose="020B0604020202020204" pitchFamily="34" charset="0"/>
                <a:cs typeface="Arial" panose="020B0604020202020204" pitchFamily="34" charset="0"/>
              </a:rPr>
              <a:t>diagram.</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Then </a:t>
            </a:r>
            <a:r>
              <a:rPr lang="en-US" sz="2100" dirty="0">
                <a:latin typeface="Arial" panose="020B0604020202020204" pitchFamily="34" charset="0"/>
                <a:cs typeface="Arial" panose="020B0604020202020204" pitchFamily="34" charset="0"/>
              </a:rPr>
              <a:t>copy the working and complete the reasons.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AC </a:t>
            </a:r>
            <a:r>
              <a:rPr lang="en-US" sz="2100" dirty="0">
                <a:latin typeface="Arial" panose="020B0604020202020204" pitchFamily="34" charset="0"/>
                <a:cs typeface="Arial" panose="020B0604020202020204" pitchFamily="34" charset="0"/>
              </a:rPr>
              <a:t>is </a:t>
            </a:r>
            <a:r>
              <a:rPr lang="en-US" sz="2100" dirty="0" smtClean="0">
                <a:latin typeface="Arial" panose="020B0604020202020204" pitchFamily="34" charset="0"/>
                <a:cs typeface="Arial" panose="020B0604020202020204" pitchFamily="34" charset="0"/>
              </a:rPr>
              <a:t>a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Angle </a:t>
            </a:r>
            <a:r>
              <a:rPr lang="en-US" sz="2100" dirty="0">
                <a:latin typeface="Arial" panose="020B0604020202020204" pitchFamily="34" charset="0"/>
                <a:cs typeface="Arial" panose="020B0604020202020204" pitchFamily="34" charset="0"/>
              </a:rPr>
              <a:t>ABC =............° (angle in </a:t>
            </a:r>
            <a:r>
              <a:rPr lang="en-US" sz="2100" dirty="0" smtClean="0">
                <a:latin typeface="Arial" panose="020B0604020202020204" pitchFamily="34" charset="0"/>
                <a:cs typeface="Arial" panose="020B0604020202020204" pitchFamily="34" charset="0"/>
              </a:rPr>
              <a:t>a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Angle </a:t>
            </a:r>
            <a:r>
              <a:rPr lang="en-US" sz="2100" dirty="0">
                <a:latin typeface="Arial" panose="020B0604020202020204" pitchFamily="34" charset="0"/>
                <a:cs typeface="Arial" panose="020B0604020202020204" pitchFamily="34" charset="0"/>
              </a:rPr>
              <a:t>ACB </a:t>
            </a:r>
            <a:r>
              <a:rPr lang="en-US" sz="2100" dirty="0" smtClean="0">
                <a:latin typeface="Arial" panose="020B0604020202020204" pitchFamily="34" charset="0"/>
                <a:cs typeface="Arial" panose="020B0604020202020204" pitchFamily="34" charset="0"/>
              </a:rPr>
              <a:t>= .............° </a:t>
            </a:r>
            <a:r>
              <a:rPr lang="en-US" sz="2100" dirty="0">
                <a:latin typeface="Arial" panose="020B0604020202020204" pitchFamily="34" charset="0"/>
                <a:cs typeface="Arial" panose="020B0604020202020204" pitchFamily="34" charset="0"/>
              </a:rPr>
              <a:t>(angles in </a:t>
            </a:r>
            <a:r>
              <a:rPr lang="en-US" sz="2100" dirty="0" smtClean="0">
                <a:latin typeface="Arial" panose="020B0604020202020204" pitchFamily="34" charset="0"/>
                <a:cs typeface="Arial" panose="020B0604020202020204" pitchFamily="34" charset="0"/>
              </a:rPr>
              <a:t>a ..........................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add </a:t>
            </a:r>
            <a:r>
              <a:rPr lang="en-US" sz="2100" dirty="0">
                <a:latin typeface="Arial" panose="020B0604020202020204" pitchFamily="34" charset="0"/>
                <a:cs typeface="Arial" panose="020B0604020202020204" pitchFamily="34" charset="0"/>
              </a:rPr>
              <a:t>up </a:t>
            </a:r>
            <a:r>
              <a:rPr lang="en-US" sz="2100" dirty="0" smtClean="0">
                <a:latin typeface="Arial" panose="020B0604020202020204" pitchFamily="34" charset="0"/>
                <a:cs typeface="Arial" panose="020B0604020202020204" pitchFamily="34" charset="0"/>
              </a:rPr>
              <a:t>to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23140" t="45800" r="45524" b="27950"/>
          <a:stretch/>
        </p:blipFill>
        <p:spPr>
          <a:xfrm>
            <a:off x="3302988" y="4571381"/>
            <a:ext cx="2205116" cy="1968852"/>
          </a:xfrm>
          <a:prstGeom prst="rect">
            <a:avLst/>
          </a:prstGeom>
        </p:spPr>
      </p:pic>
    </p:spTree>
    <p:extLst>
      <p:ext uri="{BB962C8B-B14F-4D97-AF65-F5344CB8AC3E}">
        <p14:creationId xmlns:p14="http://schemas.microsoft.com/office/powerpoint/2010/main" val="3684119819"/>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521</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0176"/>
            <a:ext cx="5256584" cy="5509200"/>
          </a:xfrm>
          <a:prstGeom prst="rect">
            <a:avLst/>
          </a:prstGeom>
        </p:spPr>
        <p:txBody>
          <a:bodyPr wrap="square">
            <a:spAutoFit/>
          </a:bodyPr>
          <a:lstStyle/>
          <a:p>
            <a:pPr marL="457200" indent="-457200">
              <a:buClr>
                <a:srgbClr val="C00000"/>
              </a:buClr>
              <a:buFont typeface="+mj-lt"/>
              <a:buAutoNum type="arabicPeriod" startAt="8"/>
              <a:tabLst>
                <a:tab pos="2690813" algn="l"/>
              </a:tabLst>
            </a:pPr>
            <a:r>
              <a:rPr lang="en-US" sz="2200" dirty="0">
                <a:latin typeface="Arial" panose="020B0604020202020204" pitchFamily="34" charset="0"/>
                <a:cs typeface="Arial" panose="020B0604020202020204" pitchFamily="34" charset="0"/>
              </a:rPr>
              <a:t>Draw a circle with diameter of at least 5 cm. Mark two points, A and B, on the circumference. Draw four different triangles with base AB and the third vertex on the circumference</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Measure </a:t>
            </a:r>
            <a:r>
              <a:rPr lang="en-US" sz="2200" dirty="0">
                <a:latin typeface="Arial" panose="020B0604020202020204" pitchFamily="34" charset="0"/>
                <a:cs typeface="Arial" panose="020B0604020202020204" pitchFamily="34" charset="0"/>
              </a:rPr>
              <a:t>each of the four angles at the circumference. What do you notice?</a:t>
            </a:r>
            <a:endParaRPr lang="en-US" sz="22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27617" t="37399" r="37690" b="31101"/>
          <a:stretch/>
        </p:blipFill>
        <p:spPr>
          <a:xfrm>
            <a:off x="2864442" y="3030859"/>
            <a:ext cx="2643662" cy="2558381"/>
          </a:xfrm>
          <a:prstGeom prst="rect">
            <a:avLst/>
          </a:prstGeom>
        </p:spPr>
      </p:pic>
    </p:spTree>
    <p:extLst>
      <p:ext uri="{BB962C8B-B14F-4D97-AF65-F5344CB8AC3E}">
        <p14:creationId xmlns:p14="http://schemas.microsoft.com/office/powerpoint/2010/main" val="2587138081"/>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521</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4532"/>
            <a:ext cx="8092320" cy="446276"/>
          </a:xfrm>
          <a:prstGeom prst="rect">
            <a:avLst/>
          </a:prstGeom>
        </p:spPr>
        <p:txBody>
          <a:bodyPr wrap="square">
            <a:spAutoFit/>
          </a:bodyPr>
          <a:lstStyle/>
          <a:p>
            <a:pPr marL="457200" indent="-457200">
              <a:buClr>
                <a:srgbClr val="C00000"/>
              </a:buClr>
              <a:buFont typeface="+mj-lt"/>
              <a:buAutoNum type="arabicPeriod" startAt="9"/>
              <a:tabLst>
                <a:tab pos="2690813" algn="l"/>
              </a:tabLst>
            </a:pPr>
            <a:r>
              <a:rPr lang="en-US" sz="2300" dirty="0">
                <a:latin typeface="Arial" panose="020B0604020202020204" pitchFamily="34" charset="0"/>
                <a:cs typeface="Arial" panose="020B0604020202020204" pitchFamily="34" charset="0"/>
              </a:rPr>
              <a:t>For each diagram, write down the pairs of equal angles.</a:t>
            </a:r>
            <a:endParaRPr lang="en-US" sz="2300" dirty="0" smtClean="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43840" y="1196752"/>
            <a:ext cx="548640" cy="548640"/>
          </a:xfrm>
          <a:prstGeom prst="rect">
            <a:avLst/>
          </a:prstGeom>
        </p:spPr>
      </p:pic>
      <p:pic>
        <p:nvPicPr>
          <p:cNvPr id="5" name="Picture 4"/>
          <p:cNvPicPr>
            <a:picLocks noChangeAspect="1"/>
          </p:cNvPicPr>
          <p:nvPr/>
        </p:nvPicPr>
        <p:blipFill rotWithShape="1">
          <a:blip r:embed="rId5"/>
          <a:srcRect l="36464" t="47920" r="51610" b="31791"/>
          <a:stretch/>
        </p:blipFill>
        <p:spPr>
          <a:xfrm>
            <a:off x="2390544" y="1772816"/>
            <a:ext cx="1866231" cy="1785089"/>
          </a:xfrm>
          <a:prstGeom prst="rect">
            <a:avLst/>
          </a:prstGeom>
        </p:spPr>
      </p:pic>
      <p:pic>
        <p:nvPicPr>
          <p:cNvPr id="9" name="Picture 8"/>
          <p:cNvPicPr>
            <a:picLocks noChangeAspect="1"/>
          </p:cNvPicPr>
          <p:nvPr/>
        </p:nvPicPr>
        <p:blipFill rotWithShape="1">
          <a:blip r:embed="rId5"/>
          <a:srcRect l="54033" t="47920" r="33463" b="31791"/>
          <a:stretch/>
        </p:blipFill>
        <p:spPr>
          <a:xfrm>
            <a:off x="4343374" y="1772816"/>
            <a:ext cx="1956818" cy="1785089"/>
          </a:xfrm>
          <a:prstGeom prst="rect">
            <a:avLst/>
          </a:prstGeom>
        </p:spPr>
      </p:pic>
      <p:pic>
        <p:nvPicPr>
          <p:cNvPr id="11" name="Picture 10"/>
          <p:cNvPicPr>
            <a:picLocks noChangeAspect="1"/>
          </p:cNvPicPr>
          <p:nvPr/>
        </p:nvPicPr>
        <p:blipFill rotWithShape="1">
          <a:blip r:embed="rId5"/>
          <a:srcRect l="18500" t="47920" r="68842" b="31791"/>
          <a:stretch/>
        </p:blipFill>
        <p:spPr>
          <a:xfrm>
            <a:off x="324392" y="1775266"/>
            <a:ext cx="1980907" cy="1785089"/>
          </a:xfrm>
          <a:prstGeom prst="rect">
            <a:avLst/>
          </a:prstGeom>
        </p:spPr>
      </p:pic>
      <p:sp>
        <p:nvSpPr>
          <p:cNvPr id="13" name="Rectangle 12"/>
          <p:cNvSpPr/>
          <p:nvPr/>
        </p:nvSpPr>
        <p:spPr>
          <a:xfrm flipH="1">
            <a:off x="6386790" y="1931348"/>
            <a:ext cx="2381636" cy="156966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Q9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Turning the diagram round can often help.</a:t>
            </a:r>
          </a:p>
        </p:txBody>
      </p:sp>
      <p:sp>
        <p:nvSpPr>
          <p:cNvPr id="14" name="Rectangle 13"/>
          <p:cNvSpPr/>
          <p:nvPr/>
        </p:nvSpPr>
        <p:spPr>
          <a:xfrm>
            <a:off x="250429" y="3645024"/>
            <a:ext cx="8540314" cy="288032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57497"/>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16.1 – Radii and Chords</a:t>
            </a:r>
            <a:endParaRPr lang="en-GB" sz="3600" b="1" dirty="0" smtClean="0"/>
          </a:p>
        </p:txBody>
      </p:sp>
      <p:sp>
        <p:nvSpPr>
          <p:cNvPr id="21" name="Round Same Side Corner Rectangle 20">
            <a:hlinkClick r:id="rId3" action="ppaction://hlinkpres?slideindex=1&amp;slidetitle="/>
          </p:cNvPr>
          <p:cNvSpPr/>
          <p:nvPr/>
        </p:nvSpPr>
        <p:spPr>
          <a:xfrm>
            <a:off x="6876256" y="695546"/>
            <a:ext cx="651030"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300" b="1" dirty="0" smtClean="0">
                <a:latin typeface="Calibri" panose="020F0502020204030204" pitchFamily="34" charset="0"/>
              </a:rPr>
              <a:t>Page 502</a:t>
            </a:r>
            <a:endParaRPr lang="en-GB" sz="1300" b="1" dirty="0">
              <a:latin typeface="Calibri" panose="020F050202020403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250488847"/>
              </p:ext>
            </p:extLst>
          </p:nvPr>
        </p:nvGraphicFramePr>
        <p:xfrm>
          <a:off x="251518" y="1268760"/>
          <a:ext cx="8568952" cy="4808595"/>
        </p:xfrm>
        <a:graphic>
          <a:graphicData uri="http://schemas.openxmlformats.org/drawingml/2006/table">
            <a:tbl>
              <a:tblPr firstRow="1" bandRow="1">
                <a:effectLst/>
                <a:tableStyleId>{5940675A-B579-460E-94D1-54222C63F5DA}</a:tableStyleId>
              </a:tblPr>
              <a:tblGrid>
                <a:gridCol w="2142238"/>
                <a:gridCol w="3474388"/>
                <a:gridCol w="2952326"/>
              </a:tblGrid>
              <a:tr h="541395">
                <a:tc>
                  <a:txBody>
                    <a:bodyPr/>
                    <a:lstStyle/>
                    <a:p>
                      <a:r>
                        <a:rPr lang="en-US" sz="2800" b="1" dirty="0" smtClean="0">
                          <a:latin typeface="Arial" panose="020B0604020202020204" pitchFamily="34" charset="0"/>
                          <a:cs typeface="Arial" panose="020B0604020202020204" pitchFamily="34" charset="0"/>
                        </a:rPr>
                        <a:t>Objectives</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6">
                        <a:lumMod val="75000"/>
                      </a:schemeClr>
                    </a:solidFill>
                  </a:tcPr>
                </a:tc>
                <a:tc>
                  <a:txBody>
                    <a:bodyPr/>
                    <a:lstStyle/>
                    <a:p>
                      <a:endParaRPr lang="en-US" sz="28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a:txBody>
                    <a:bodyPr/>
                    <a:lstStyle/>
                    <a:p>
                      <a:r>
                        <a:rPr lang="en-US" sz="2800" b="1" dirty="0" smtClean="0">
                          <a:latin typeface="Arial" panose="020B0604020202020204" pitchFamily="34" charset="0"/>
                          <a:cs typeface="Arial" panose="020B0604020202020204" pitchFamily="34" charset="0"/>
                        </a:rPr>
                        <a:t>Did You Know?</a:t>
                      </a:r>
                      <a:endParaRPr lang="en-US" sz="2800" b="1"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FFC000"/>
                    </a:solidFill>
                  </a:tcPr>
                </a:tc>
              </a:tr>
              <a:tr h="1978885">
                <a:tc gridSpan="2">
                  <a:txBody>
                    <a:bodyPr/>
                    <a:lstStyle/>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Solve problems involving angles, triangles and circles.</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Understand and use facts about chords and their distance from the centre of a circle.</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Solve problems involving chords and radii.</a:t>
                      </a:r>
                      <a:endParaRPr lang="en-US" sz="2600" i="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a:txBody>
                    <a:bodyPr/>
                    <a:lstStyle/>
                    <a:p>
                      <a:r>
                        <a:rPr lang="en-US" sz="2600" dirty="0" smtClean="0">
                          <a:latin typeface="Arial" panose="020B0604020202020204" pitchFamily="34" charset="0"/>
                          <a:cs typeface="Arial" panose="020B0604020202020204" pitchFamily="34" charset="0"/>
                        </a:rPr>
                        <a:t>A theorem is a rule that can be proved by a chain of reasoning.</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r>
              <a:tr h="447464">
                <a:tc>
                  <a:txBody>
                    <a:bodyPr/>
                    <a:lstStyle/>
                    <a:p>
                      <a:r>
                        <a:rPr kumimoji="0" lang="en-US" sz="2800" b="1" kern="1200" dirty="0" smtClean="0">
                          <a:solidFill>
                            <a:schemeClr val="tx1"/>
                          </a:solidFill>
                          <a:latin typeface="Arial" panose="020B0604020202020204" pitchFamily="34" charset="0"/>
                          <a:ea typeface="+mn-ea"/>
                          <a:cs typeface="Arial" panose="020B0604020202020204" pitchFamily="34" charset="0"/>
                        </a:rPr>
                        <a:t>Fluency</a:t>
                      </a:r>
                      <a:endParaRPr kumimoji="0" lang="en-US" sz="2800" b="1" kern="1200" dirty="0">
                        <a:solidFill>
                          <a:schemeClr val="tx1"/>
                        </a:solidFill>
                        <a:latin typeface="Arial" panose="020B0604020202020204" pitchFamily="34" charset="0"/>
                        <a:ea typeface="+mn-ea"/>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accent5">
                        <a:lumMod val="20000"/>
                        <a:lumOff val="80000"/>
                      </a:schemeClr>
                    </a:solidFill>
                  </a:tcPr>
                </a:tc>
                <a:tc gridSpan="2">
                  <a:txBody>
                    <a:bodyPr/>
                    <a:lstStyle/>
                    <a:p>
                      <a:endParaRPr lang="en-US" sz="2000" dirty="0"/>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r h="574493">
                <a:tc gridSpan="3">
                  <a:txBody>
                    <a:bodyPr/>
                    <a:lstStyle/>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What are the properties of an isosceles triangle?</a:t>
                      </a:r>
                    </a:p>
                    <a:p>
                      <a:pPr marL="342900" indent="-3429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What is a chord in a circle?</a:t>
                      </a:r>
                      <a:endParaRPr lang="en-US" sz="2600" baseline="30000" dirty="0" smtClean="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rgbClr val="68BCE1"/>
                    </a:solidFill>
                  </a:tcPr>
                </a:tc>
                <a:tc hMerge="1">
                  <a:txBody>
                    <a:bodyPr/>
                    <a:lstStyle/>
                    <a:p>
                      <a:endParaRPr lang="en-US"/>
                    </a:p>
                  </a:txBody>
                  <a:tcPr/>
                </a:tc>
                <a:tc hMerge="1">
                  <a:txBody>
                    <a:bodyPr/>
                    <a:lstStyle/>
                    <a:p>
                      <a:endParaRPr lang="en-US" sz="2400" dirty="0">
                        <a:latin typeface="Arial" panose="020B0604020202020204" pitchFamily="34" charset="0"/>
                        <a:cs typeface="Arial" panose="020B0604020202020204" pitchFamily="34" charset="0"/>
                      </a:endParaRP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noFill/>
                  </a:tcPr>
                </a:tc>
              </a:tr>
            </a:tbl>
          </a:graphicData>
        </a:graphic>
      </p:graphicFrame>
      <p:sp>
        <p:nvSpPr>
          <p:cNvPr id="5" name="Rectangle 4"/>
          <p:cNvSpPr/>
          <p:nvPr/>
        </p:nvSpPr>
        <p:spPr>
          <a:xfrm flipH="1">
            <a:off x="239283" y="6131071"/>
            <a:ext cx="8581188" cy="470898"/>
          </a:xfrm>
          <a:prstGeom prst="rect">
            <a:avLst/>
          </a:prstGeom>
          <a:solidFill>
            <a:schemeClr val="accent6">
              <a:lumMod val="40000"/>
              <a:lumOff val="60000"/>
            </a:schemeClr>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60" b="1" i="1" dirty="0" err="1" smtClean="0">
                <a:solidFill>
                  <a:srgbClr val="C00000"/>
                </a:solidFill>
                <a:latin typeface="Arial" panose="020B0604020202020204" pitchFamily="34" charset="0"/>
                <a:cs typeface="Arial" panose="020B0604020202020204" pitchFamily="34" charset="0"/>
              </a:rPr>
              <a:t>Active</a:t>
            </a:r>
            <a:r>
              <a:rPr lang="en-US" sz="2460" b="1" dirty="0" err="1" smtClean="0">
                <a:solidFill>
                  <a:srgbClr val="C00000"/>
                </a:solidFill>
                <a:latin typeface="Arial" panose="020B0604020202020204" pitchFamily="34" charset="0"/>
                <a:cs typeface="Arial" panose="020B0604020202020204" pitchFamily="34" charset="0"/>
              </a:rPr>
              <a:t>Learn</a:t>
            </a:r>
            <a:r>
              <a:rPr lang="en-US" sz="2460" b="1" dirty="0" smtClean="0">
                <a:solidFill>
                  <a:srgbClr val="C00000"/>
                </a:solidFill>
                <a:latin typeface="Arial" panose="020B0604020202020204" pitchFamily="34" charset="0"/>
                <a:cs typeface="Arial" panose="020B0604020202020204" pitchFamily="34" charset="0"/>
              </a:rPr>
              <a:t> </a:t>
            </a:r>
            <a:r>
              <a:rPr lang="en-US" sz="2460" dirty="0">
                <a:solidFill>
                  <a:schemeClr val="tx1"/>
                </a:solidFill>
                <a:latin typeface="Arial" panose="020B0604020202020204" pitchFamily="34" charset="0"/>
                <a:cs typeface="Arial" panose="020B0604020202020204" pitchFamily="34" charset="0"/>
              </a:rPr>
              <a:t>- Homework, practice and support: Higher </a:t>
            </a:r>
            <a:r>
              <a:rPr lang="en-US" sz="2460" dirty="0" smtClean="0">
                <a:solidFill>
                  <a:schemeClr val="tx1"/>
                </a:solidFill>
                <a:latin typeface="Arial" panose="020B0604020202020204" pitchFamily="34" charset="0"/>
                <a:cs typeface="Arial" panose="020B0604020202020204" pitchFamily="34" charset="0"/>
              </a:rPr>
              <a:t>16.1</a:t>
            </a:r>
            <a:endParaRPr lang="en-US" sz="246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8197239"/>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521</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4532"/>
            <a:ext cx="5256584" cy="3785652"/>
          </a:xfrm>
          <a:prstGeom prst="rect">
            <a:avLst/>
          </a:prstGeom>
        </p:spPr>
        <p:txBody>
          <a:bodyPr wrap="square">
            <a:spAutoFit/>
          </a:bodyPr>
          <a:lstStyle/>
          <a:p>
            <a:pPr marL="457200" indent="-457200">
              <a:buClr>
                <a:srgbClr val="C00000"/>
              </a:buClr>
              <a:buFont typeface="+mj-lt"/>
              <a:buAutoNum type="arabicPeriod" startAt="10"/>
              <a:tabLst>
                <a:tab pos="2690813" algn="l"/>
              </a:tabLst>
            </a:pPr>
            <a:r>
              <a:rPr lang="en-US" sz="2400" dirty="0" smtClean="0">
                <a:latin typeface="Arial" panose="020B0604020202020204" pitchFamily="34" charset="0"/>
                <a:cs typeface="Arial" panose="020B0604020202020204" pitchFamily="34" charset="0"/>
              </a:rPr>
              <a:t>O </a:t>
            </a:r>
            <a:r>
              <a:rPr lang="en-US" sz="2400" dirty="0">
                <a:latin typeface="Arial" panose="020B0604020202020204" pitchFamily="34" charset="0"/>
                <a:cs typeface="Arial" panose="020B0604020202020204" pitchFamily="34" charset="0"/>
              </a:rPr>
              <a:t>is the centre of a circle. A, B and C are points on the circumference of the circle. TBD is a tangent to the circle at point B.</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ABT</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49°. What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other angle </a:t>
            </a:r>
            <a:r>
              <a:rPr lang="en-US" sz="2400" dirty="0">
                <a:latin typeface="Arial" panose="020B0604020202020204" pitchFamily="34" charset="0"/>
                <a:cs typeface="Arial" panose="020B0604020202020204" pitchFamily="34" charset="0"/>
              </a:rPr>
              <a:t>is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also </a:t>
            </a:r>
            <a:r>
              <a:rPr lang="en-US" sz="2400" dirty="0">
                <a:latin typeface="Arial" panose="020B0604020202020204" pitchFamily="34" charset="0"/>
                <a:cs typeface="Arial" panose="020B0604020202020204" pitchFamily="34" charset="0"/>
              </a:rPr>
              <a:t>49°?</a:t>
            </a:r>
            <a:endParaRPr lang="en-US" sz="2400" dirty="0" smtClean="0">
              <a:latin typeface="Arial" panose="020B0604020202020204" pitchFamily="34" charset="0"/>
              <a:cs typeface="Arial" panose="020B0604020202020204" pitchFamily="34" charset="0"/>
            </a:endParaRPr>
          </a:p>
        </p:txBody>
      </p:sp>
      <p:sp>
        <p:nvSpPr>
          <p:cNvPr id="13" name="Rectangle 12"/>
          <p:cNvSpPr/>
          <p:nvPr/>
        </p:nvSpPr>
        <p:spPr>
          <a:xfrm flipH="1">
            <a:off x="277543" y="5085184"/>
            <a:ext cx="5204539" cy="144655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Ins="1828800"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Q10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a:t>
            </a:r>
            <a:r>
              <a:rPr lang="en-US" sz="2200" dirty="0" smtClean="0">
                <a:solidFill>
                  <a:schemeClr val="tx1"/>
                </a:solidFill>
                <a:latin typeface="Arial" panose="020B0604020202020204" pitchFamily="34" charset="0"/>
                <a:cs typeface="Arial" panose="020B0604020202020204" pitchFamily="34" charset="0"/>
              </a:rPr>
              <a:t>– Angle between a tangent and a chord equals the angle in the alternate segment.</a:t>
            </a:r>
            <a:endParaRPr lang="en-US" sz="2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27617" t="37400" r="29855" b="34251"/>
          <a:stretch/>
        </p:blipFill>
        <p:spPr>
          <a:xfrm>
            <a:off x="3248828" y="2855736"/>
            <a:ext cx="2259276" cy="1725392"/>
          </a:xfrm>
          <a:prstGeom prst="rect">
            <a:avLst/>
          </a:prstGeom>
        </p:spPr>
      </p:pic>
      <p:pic>
        <p:nvPicPr>
          <p:cNvPr id="4" name="Picture 3"/>
          <p:cNvPicPr>
            <a:picLocks noChangeAspect="1"/>
          </p:cNvPicPr>
          <p:nvPr/>
        </p:nvPicPr>
        <p:blipFill rotWithShape="1">
          <a:blip r:embed="rId5"/>
          <a:srcRect l="43284" t="47900" r="39928" b="36505"/>
          <a:stretch/>
        </p:blipFill>
        <p:spPr>
          <a:xfrm>
            <a:off x="3995936" y="5144077"/>
            <a:ext cx="1440160" cy="1331228"/>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spTree>
    <p:extLst>
      <p:ext uri="{BB962C8B-B14F-4D97-AF65-F5344CB8AC3E}">
        <p14:creationId xmlns:p14="http://schemas.microsoft.com/office/powerpoint/2010/main" val="4170773319"/>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522</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54532"/>
            <a:ext cx="5256584" cy="3277820"/>
          </a:xfrm>
          <a:prstGeom prst="rect">
            <a:avLst/>
          </a:prstGeom>
        </p:spPr>
        <p:txBody>
          <a:bodyPr wrap="square">
            <a:spAutoFit/>
          </a:bodyPr>
          <a:lstStyle/>
          <a:p>
            <a:pPr marL="509588" indent="-509588">
              <a:buClr>
                <a:srgbClr val="C00000"/>
              </a:buClr>
              <a:buFont typeface="+mj-lt"/>
              <a:buAutoNum type="arabicPeriod" startAt="11"/>
              <a:tabLst>
                <a:tab pos="2690813" algn="l"/>
              </a:tabLst>
            </a:pPr>
            <a:r>
              <a:rPr lang="en-US" sz="2300" dirty="0" smtClean="0">
                <a:latin typeface="Arial" panose="020B0604020202020204" pitchFamily="34" charset="0"/>
                <a:cs typeface="Arial" panose="020B0604020202020204" pitchFamily="34" charset="0"/>
              </a:rPr>
              <a:t>O </a:t>
            </a:r>
            <a:r>
              <a:rPr lang="en-US" sz="2300" dirty="0">
                <a:latin typeface="Arial" panose="020B0604020202020204" pitchFamily="34" charset="0"/>
                <a:cs typeface="Arial" panose="020B0604020202020204" pitchFamily="34" charset="0"/>
              </a:rPr>
              <a:t>is the centre of a </a:t>
            </a:r>
            <a:r>
              <a:rPr lang="en-US" sz="2300" dirty="0" smtClean="0">
                <a:latin typeface="Arial" panose="020B0604020202020204" pitchFamily="34" charset="0"/>
                <a:cs typeface="Arial" panose="020B0604020202020204" pitchFamily="34" charset="0"/>
              </a:rPr>
              <a:t>circle.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B and C are points on the </a:t>
            </a:r>
            <a:r>
              <a:rPr lang="en-US" sz="2300" dirty="0" smtClean="0">
                <a:latin typeface="Arial" panose="020B0604020202020204" pitchFamily="34" charset="0"/>
                <a:cs typeface="Arial" panose="020B0604020202020204" pitchFamily="34" charset="0"/>
              </a:rPr>
              <a:t>circumference.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TBD </a:t>
            </a:r>
            <a:r>
              <a:rPr lang="en-US" sz="2300" dirty="0">
                <a:latin typeface="Arial" panose="020B0604020202020204" pitchFamily="34" charset="0"/>
                <a:cs typeface="Arial" panose="020B0604020202020204" pitchFamily="34" charset="0"/>
              </a:rPr>
              <a:t>is a tangent to the circle at point </a:t>
            </a:r>
            <a:r>
              <a:rPr lang="en-US" sz="2300" dirty="0" smtClean="0">
                <a:latin typeface="Arial" panose="020B0604020202020204" pitchFamily="34" charset="0"/>
                <a:cs typeface="Arial" panose="020B0604020202020204" pitchFamily="34" charset="0"/>
              </a:rPr>
              <a:t>B. Angle </a:t>
            </a:r>
            <a:r>
              <a:rPr lang="en-US" sz="2300" dirty="0">
                <a:latin typeface="Arial" panose="020B0604020202020204" pitchFamily="34" charset="0"/>
                <a:cs typeface="Arial" panose="020B0604020202020204" pitchFamily="34" charset="0"/>
              </a:rPr>
              <a:t>ABC = 75° and angle ABT = 37</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sizes of angle ACB and angle CAB Give reasons for each step in your working.</a:t>
            </a:r>
            <a:endParaRPr lang="en-US" sz="2300" dirty="0" smtClean="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37090"/>
          </a:xfrm>
          <a:prstGeom prst="rect">
            <a:avLst/>
          </a:prstGeom>
        </p:spPr>
      </p:pic>
      <p:pic>
        <p:nvPicPr>
          <p:cNvPr id="5" name="Picture 4"/>
          <p:cNvPicPr>
            <a:picLocks noChangeAspect="1"/>
          </p:cNvPicPr>
          <p:nvPr/>
        </p:nvPicPr>
        <p:blipFill rotWithShape="1">
          <a:blip r:embed="rId5"/>
          <a:srcRect l="24259" t="29001" r="43286" b="47900"/>
          <a:stretch/>
        </p:blipFill>
        <p:spPr>
          <a:xfrm>
            <a:off x="1527414" y="4545438"/>
            <a:ext cx="2704796" cy="2051914"/>
          </a:xfrm>
          <a:prstGeom prst="rect">
            <a:avLst/>
          </a:prstGeom>
        </p:spPr>
      </p:pic>
    </p:spTree>
    <p:extLst>
      <p:ext uri="{BB962C8B-B14F-4D97-AF65-F5344CB8AC3E}">
        <p14:creationId xmlns:p14="http://schemas.microsoft.com/office/powerpoint/2010/main" val="3384595679"/>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522</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0" y="1210217"/>
            <a:ext cx="8527589" cy="5478423"/>
          </a:xfrm>
          <a:prstGeom prst="rect">
            <a:avLst/>
          </a:prstGeom>
        </p:spPr>
        <p:txBody>
          <a:bodyPr wrap="square">
            <a:spAutoFit/>
          </a:bodyPr>
          <a:lstStyle/>
          <a:p>
            <a:pPr>
              <a:buClr>
                <a:srgbClr val="C00000"/>
              </a:buClr>
              <a:tabLst>
                <a:tab pos="2690813" algn="l"/>
              </a:tabLst>
            </a:pPr>
            <a:r>
              <a:rPr lang="en-US" sz="2300" b="1" dirty="0">
                <a:solidFill>
                  <a:srgbClr val="0070C0"/>
                </a:solidFill>
                <a:latin typeface="Arial" panose="020B0604020202020204" pitchFamily="34" charset="0"/>
                <a:cs typeface="Arial" panose="020B0604020202020204" pitchFamily="34" charset="0"/>
              </a:rPr>
              <a:t>Proofs and equation of tangent to a circle at a given point 1 </a:t>
            </a:r>
            <a:endParaRPr lang="en-US" sz="2300" b="1" dirty="0" smtClean="0">
              <a:solidFill>
                <a:srgbClr val="0070C0"/>
              </a:solidFill>
              <a:latin typeface="Arial" panose="020B0604020202020204" pitchFamily="34" charset="0"/>
              <a:cs typeface="Arial" panose="020B0604020202020204" pitchFamily="34" charset="0"/>
            </a:endParaRPr>
          </a:p>
          <a:p>
            <a:pPr marL="509588" indent="-509588">
              <a:buClr>
                <a:srgbClr val="C00000"/>
              </a:buClr>
              <a:buFont typeface="+mj-lt"/>
              <a:buAutoNum type="arabicPeriod"/>
              <a:tabLst>
                <a:tab pos="2690813" algn="l"/>
              </a:tabLst>
            </a:pPr>
            <a:r>
              <a:rPr lang="en-US" sz="2300" b="1" dirty="0" smtClean="0">
                <a:solidFill>
                  <a:srgbClr val="C00000"/>
                </a:solidFill>
                <a:latin typeface="Arial" panose="020B0604020202020204" pitchFamily="34" charset="0"/>
                <a:cs typeface="Arial" panose="020B0604020202020204" pitchFamily="34" charset="0"/>
              </a:rPr>
              <a:t>Problem-solving</a:t>
            </a:r>
            <a:r>
              <a:rPr lang="en-US" sz="2300" dirty="0" smtClean="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The diagram shows the tangent to the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circle </a:t>
            </a:r>
            <a:r>
              <a:rPr lang="en-US" sz="2300" i="1" dirty="0" smtClean="0">
                <a:latin typeface="Arial" panose="020B0604020202020204" pitchFamily="34" charset="0"/>
                <a:cs typeface="Arial" panose="020B0604020202020204" pitchFamily="34" charset="0"/>
              </a:rPr>
              <a:t>x</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i="1" dirty="0" smtClean="0">
                <a:latin typeface="Arial" panose="020B0604020202020204" pitchFamily="34" charset="0"/>
                <a:cs typeface="Arial" panose="020B0604020202020204" pitchFamily="34" charset="0"/>
              </a:rPr>
              <a:t>y</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25 at the point A (3</a:t>
            </a:r>
            <a:r>
              <a:rPr lang="en-US" sz="2300" dirty="0" smtClean="0">
                <a:latin typeface="Arial" panose="020B0604020202020204" pitchFamily="34" charset="0"/>
                <a:cs typeface="Arial" panose="020B0604020202020204" pitchFamily="34" charset="0"/>
              </a:rPr>
              <a:t>, 4).</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966788" lvl="1" indent="-509588">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What is the gradient of the radius?</a:t>
            </a:r>
          </a:p>
          <a:p>
            <a:pPr marL="966788" lvl="1" indent="-509588">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gradient of the tangent AT? </a:t>
            </a:r>
            <a:endParaRPr lang="en-US" sz="2300" dirty="0" smtClean="0">
              <a:latin typeface="Arial" panose="020B0604020202020204" pitchFamily="34" charset="0"/>
              <a:cs typeface="Arial" panose="020B0604020202020204" pitchFamily="34" charset="0"/>
            </a:endParaRPr>
          </a:p>
          <a:p>
            <a:pPr marL="966788" lvl="1" indent="-509588">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Complete </a:t>
            </a:r>
            <a:r>
              <a:rPr lang="en-US" sz="2300" dirty="0">
                <a:latin typeface="Arial" panose="020B0604020202020204" pitchFamily="34" charset="0"/>
                <a:cs typeface="Arial" panose="020B0604020202020204" pitchFamily="34" charset="0"/>
              </a:rPr>
              <a:t>for the equation of the tangent: </a:t>
            </a:r>
            <a:r>
              <a:rPr lang="en-US" sz="2300" i="1" dirty="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 = </a:t>
            </a:r>
            <a:r>
              <a:rPr lang="en-US" sz="2300" dirty="0" smtClean="0">
                <a:latin typeface="Arial" panose="020B0604020202020204" pitchFamily="34" charset="0"/>
                <a:cs typeface="Arial" panose="020B0604020202020204" pitchFamily="34" charset="0"/>
                <a:sym typeface="Wingdings" panose="05000000000000000000" pitchFamily="2" charset="2"/>
              </a:rPr>
              <a:t></a:t>
            </a:r>
            <a:r>
              <a:rPr lang="en-US" sz="2300" i="1" dirty="0" smtClean="0">
                <a:latin typeface="Arial" panose="020B0604020202020204" pitchFamily="34" charset="0"/>
                <a:cs typeface="Arial" panose="020B0604020202020204" pitchFamily="34" charset="0"/>
              </a:rPr>
              <a:t>x</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 </a:t>
            </a:r>
            <a:r>
              <a:rPr lang="en-US" sz="2300" i="1" dirty="0">
                <a:latin typeface="Arial" panose="020B0604020202020204" pitchFamily="34" charset="0"/>
                <a:cs typeface="Arial" panose="020B0604020202020204" pitchFamily="34" charset="0"/>
              </a:rPr>
              <a:t>c</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966788" lvl="1" indent="-509588">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value of </a:t>
            </a:r>
            <a:r>
              <a:rPr lang="en-US" sz="2300" i="1" dirty="0">
                <a:latin typeface="Arial" panose="020B0604020202020204" pitchFamily="34" charset="0"/>
                <a:cs typeface="Arial" panose="020B0604020202020204" pitchFamily="34" charset="0"/>
              </a:rPr>
              <a:t>c</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966788" lvl="1" indent="-509588">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the equation of line AT.</a:t>
            </a:r>
            <a:endParaRPr lang="en-US" sz="23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16416" y="1628800"/>
            <a:ext cx="548640" cy="548640"/>
          </a:xfrm>
          <a:prstGeom prst="rect">
            <a:avLst/>
          </a:prstGeom>
        </p:spPr>
      </p:pic>
      <p:pic>
        <p:nvPicPr>
          <p:cNvPr id="2" name="Picture 1"/>
          <p:cNvPicPr>
            <a:picLocks noChangeAspect="1"/>
          </p:cNvPicPr>
          <p:nvPr/>
        </p:nvPicPr>
        <p:blipFill rotWithShape="1">
          <a:blip r:embed="rId5"/>
          <a:srcRect l="20902" t="44750" r="36570" b="16400"/>
          <a:stretch/>
        </p:blipFill>
        <p:spPr>
          <a:xfrm>
            <a:off x="1237219" y="2332652"/>
            <a:ext cx="2542693" cy="2475780"/>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flipH="1">
                <a:off x="3851920" y="2440685"/>
                <a:ext cx="4941873" cy="993413"/>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Q1b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Gradient of the perpendicular is </a:t>
                </a:r>
                <a14:m>
                  <m:oMath xmlns:m="http://schemas.openxmlformats.org/officeDocument/2006/math">
                    <m:f>
                      <m:fPr>
                        <m:ctrlPr>
                          <a:rPr lang="en-US" sz="2400" b="1" i="1">
                            <a:solidFill>
                              <a:schemeClr val="tx1"/>
                            </a:solidFill>
                            <a:latin typeface="Cambria Math" panose="02040503050406030204" pitchFamily="18" charset="0"/>
                            <a:cs typeface="Arial" panose="020B0604020202020204" pitchFamily="34" charset="0"/>
                          </a:rPr>
                        </m:ctrlPr>
                      </m:fPr>
                      <m:num>
                        <m:r>
                          <a:rPr lang="en-US" sz="2400" b="1" i="0" smtClean="0">
                            <a:solidFill>
                              <a:schemeClr val="tx1"/>
                            </a:solidFill>
                            <a:latin typeface="Cambria Math" panose="02040503050406030204" pitchFamily="18" charset="0"/>
                            <a:cs typeface="Arial" panose="020B0604020202020204" pitchFamily="34" charset="0"/>
                          </a:rPr>
                          <m:t>−</m:t>
                        </m:r>
                        <m:r>
                          <a:rPr lang="en-US" sz="2400" b="1" i="0" smtClean="0">
                            <a:solidFill>
                              <a:schemeClr val="tx1"/>
                            </a:solidFill>
                            <a:latin typeface="Cambria Math" panose="02040503050406030204" pitchFamily="18" charset="0"/>
                            <a:cs typeface="Arial" panose="020B0604020202020204" pitchFamily="34" charset="0"/>
                          </a:rPr>
                          <m:t>𝟏</m:t>
                        </m:r>
                      </m:num>
                      <m:den>
                        <m:r>
                          <a:rPr lang="en-US" sz="2400" b="1" i="0" smtClean="0">
                            <a:solidFill>
                              <a:schemeClr val="tx1"/>
                            </a:solidFill>
                            <a:latin typeface="Cambria Math" panose="02040503050406030204" pitchFamily="18" charset="0"/>
                            <a:cs typeface="Arial" panose="020B0604020202020204" pitchFamily="34" charset="0"/>
                          </a:rPr>
                          <m:t>𝐦</m:t>
                        </m:r>
                      </m:den>
                    </m:f>
                  </m:oMath>
                </a14:m>
                <a:endParaRPr lang="en-US" sz="2400" b="1" dirty="0">
                  <a:solidFill>
                    <a:schemeClr val="tx1"/>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flipH="1">
                <a:off x="3851920" y="2440685"/>
                <a:ext cx="4941873" cy="993413"/>
              </a:xfrm>
              <a:prstGeom prst="rect">
                <a:avLst/>
              </a:prstGeom>
              <a:blipFill rotWithShape="0">
                <a:blip r:embed="rId6"/>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sp>
        <p:nvSpPr>
          <p:cNvPr id="11" name="Rectangle 10"/>
          <p:cNvSpPr/>
          <p:nvPr/>
        </p:nvSpPr>
        <p:spPr>
          <a:xfrm flipH="1">
            <a:off x="3851920" y="3582216"/>
            <a:ext cx="4941873"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Q1d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Substitute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 3 and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4 into your answer to part </a:t>
            </a:r>
            <a:r>
              <a:rPr lang="en-US" sz="2400" b="1" i="1" dirty="0">
                <a:solidFill>
                  <a:schemeClr val="tx1"/>
                </a:solidFill>
                <a:latin typeface="Arial" panose="020B0604020202020204" pitchFamily="34" charset="0"/>
                <a:cs typeface="Arial" panose="020B0604020202020204" pitchFamily="34" charset="0"/>
              </a:rPr>
              <a:t>c</a:t>
            </a:r>
            <a:r>
              <a:rPr lang="en-US" sz="2400" dirty="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047500"/>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522</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1" y="1210217"/>
            <a:ext cx="5256584" cy="5401479"/>
          </a:xfrm>
          <a:prstGeom prst="rect">
            <a:avLst/>
          </a:prstGeom>
        </p:spPr>
        <p:txBody>
          <a:bodyPr wrap="square">
            <a:spAutoFit/>
          </a:bodyPr>
          <a:lstStyle/>
          <a:p>
            <a:pPr marL="404813" indent="-404813">
              <a:buClr>
                <a:srgbClr val="C00000"/>
              </a:buClr>
              <a:buFont typeface="+mj-lt"/>
              <a:buAutoNum type="arabicPeriod" startAt="2"/>
              <a:tabLst>
                <a:tab pos="2690813" algn="l"/>
              </a:tabLst>
            </a:pPr>
            <a:r>
              <a:rPr lang="en-US" sz="2300" b="1" dirty="0">
                <a:solidFill>
                  <a:srgbClr val="C00000"/>
                </a:solidFill>
                <a:latin typeface="Arial" panose="020B0604020202020204" pitchFamily="34" charset="0"/>
                <a:cs typeface="Arial" panose="020B0604020202020204" pitchFamily="34" charset="0"/>
              </a:rPr>
              <a:t>Reasoning</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O </a:t>
            </a:r>
            <a:r>
              <a:rPr lang="en-US" sz="2300" dirty="0">
                <a:latin typeface="Arial" panose="020B0604020202020204" pitchFamily="34" charset="0"/>
                <a:cs typeface="Arial" panose="020B0604020202020204" pitchFamily="34" charset="0"/>
              </a:rPr>
              <a:t>is the centre of a circle. AOC is a straight line</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size is angle AOC?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arc subtends angle ABC?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size of angle ABC.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690813" algn="l"/>
              </a:tabLst>
            </a:pPr>
            <a:r>
              <a:rPr lang="en-US" sz="2300" dirty="0" smtClean="0">
                <a:latin typeface="Arial" panose="020B0604020202020204" pitchFamily="34" charset="0"/>
                <a:cs typeface="Arial" panose="020B0604020202020204" pitchFamily="34" charset="0"/>
              </a:rPr>
              <a:t>Which </a:t>
            </a:r>
            <a:r>
              <a:rPr lang="en-US" sz="2300" dirty="0">
                <a:latin typeface="Arial" panose="020B0604020202020204" pitchFamily="34" charset="0"/>
                <a:cs typeface="Arial" panose="020B0604020202020204" pitchFamily="34" charset="0"/>
              </a:rPr>
              <a:t>circle theorem have you proved?</a:t>
            </a:r>
            <a:endParaRPr lang="en-US" sz="23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a:srcRect l="19783" t="50000" r="48880" b="22700"/>
          <a:stretch/>
        </p:blipFill>
        <p:spPr>
          <a:xfrm>
            <a:off x="1691680" y="2072969"/>
            <a:ext cx="2856190" cy="2652175"/>
          </a:xfrm>
          <a:prstGeom prst="rect">
            <a:avLst/>
          </a:prstGeom>
        </p:spPr>
      </p:pic>
    </p:spTree>
    <p:extLst>
      <p:ext uri="{BB962C8B-B14F-4D97-AF65-F5344CB8AC3E}">
        <p14:creationId xmlns:p14="http://schemas.microsoft.com/office/powerpoint/2010/main" val="3053599506"/>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522</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Strengthen</a:t>
            </a:r>
            <a:endParaRPr lang="en-GB" sz="3600" b="1" dirty="0" smtClean="0"/>
          </a:p>
        </p:txBody>
      </p:sp>
      <p:sp>
        <p:nvSpPr>
          <p:cNvPr id="3" name="Rectangle 2"/>
          <p:cNvSpPr/>
          <p:nvPr/>
        </p:nvSpPr>
        <p:spPr>
          <a:xfrm>
            <a:off x="251521" y="1210217"/>
            <a:ext cx="5256584" cy="1508105"/>
          </a:xfrm>
          <a:prstGeom prst="rect">
            <a:avLst/>
          </a:prstGeom>
        </p:spPr>
        <p:txBody>
          <a:bodyPr wrap="square">
            <a:spAutoFit/>
          </a:bodyPr>
          <a:lstStyle/>
          <a:p>
            <a:pPr marL="457200" indent="-457200">
              <a:buClr>
                <a:srgbClr val="C00000"/>
              </a:buClr>
              <a:buFont typeface="+mj-lt"/>
              <a:buAutoNum type="arabicPeriod" startAt="3"/>
              <a:tabLst>
                <a:tab pos="2690813" algn="l"/>
              </a:tabLst>
            </a:pPr>
            <a:r>
              <a:rPr lang="en-US" sz="2300" b="1" dirty="0">
                <a:solidFill>
                  <a:srgbClr val="C00000"/>
                </a:solidFill>
                <a:latin typeface="Arial" panose="020B0604020202020204" pitchFamily="34" charset="0"/>
                <a:cs typeface="Arial" panose="020B0604020202020204" pitchFamily="34" charset="0"/>
              </a:rPr>
              <a:t>Problem-solving</a:t>
            </a:r>
            <a:r>
              <a:rPr lang="en-US" sz="2300" dirty="0">
                <a:solidFill>
                  <a:srgbClr val="C00000"/>
                </a:solidFill>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Use other circle theorems to prove that an exterior angle of a cyclic quadrilateral is equal to the interior opposite angle.</a:t>
            </a:r>
            <a:endParaRPr lang="en-US" sz="23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20902" t="46850" r="32093" b="29000"/>
          <a:stretch/>
        </p:blipFill>
        <p:spPr>
          <a:xfrm>
            <a:off x="251520" y="2738832"/>
            <a:ext cx="5227640" cy="2862755"/>
          </a:xfrm>
          <a:prstGeom prst="rect">
            <a:avLst/>
          </a:prstGeom>
        </p:spPr>
      </p:pic>
      <p:sp>
        <p:nvSpPr>
          <p:cNvPr id="7" name="Rectangle 6"/>
          <p:cNvSpPr/>
          <p:nvPr/>
        </p:nvSpPr>
        <p:spPr>
          <a:xfrm flipH="1">
            <a:off x="223753" y="5694347"/>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Angles on a straight line add </a:t>
            </a:r>
            <a:r>
              <a:rPr lang="en-US" sz="2400" dirty="0" smtClean="0">
                <a:solidFill>
                  <a:schemeClr val="tx1"/>
                </a:solidFill>
                <a:latin typeface="Arial" panose="020B0604020202020204" pitchFamily="34" charset="0"/>
                <a:cs typeface="Arial" panose="020B0604020202020204" pitchFamily="34" charset="0"/>
              </a:rPr>
              <a:t>to ______°.</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079013"/>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523</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731287"/>
            <a:ext cx="5256584" cy="3693319"/>
          </a:xfrm>
          <a:prstGeom prst="rect">
            <a:avLst/>
          </a:prstGeom>
        </p:spPr>
        <p:txBody>
          <a:bodyPr wrap="square">
            <a:spAutoFit/>
          </a:bodyPr>
          <a:lstStyle/>
          <a:p>
            <a:pPr marL="457200" indent="-457200">
              <a:buClr>
                <a:srgbClr val="C00000"/>
              </a:buClr>
              <a:buFont typeface="+mj-lt"/>
              <a:buAutoNum type="arabicPeriod"/>
              <a:tabLst>
                <a:tab pos="2690813" algn="l"/>
              </a:tabLst>
            </a:pPr>
            <a:r>
              <a:rPr lang="en-US" sz="2600" b="1" dirty="0">
                <a:solidFill>
                  <a:srgbClr val="C00000"/>
                </a:solidFill>
                <a:latin typeface="Arial" panose="020B0604020202020204" pitchFamily="34" charset="0"/>
                <a:cs typeface="Arial" panose="020B0604020202020204" pitchFamily="34" charset="0"/>
              </a:rPr>
              <a:t>Reasoning</a:t>
            </a:r>
            <a:r>
              <a:rPr lang="en-US" sz="2600" dirty="0">
                <a:solidFill>
                  <a:srgbClr val="C00000"/>
                </a:solidFill>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O </a:t>
            </a:r>
            <a:r>
              <a:rPr lang="en-US" sz="2600" dirty="0">
                <a:latin typeface="Arial" panose="020B0604020202020204" pitchFamily="34" charset="0"/>
                <a:cs typeface="Arial" panose="020B0604020202020204" pitchFamily="34" charset="0"/>
              </a:rPr>
              <a:t>is the centre of a </a:t>
            </a:r>
            <a:r>
              <a:rPr lang="en-US" sz="2600" dirty="0" smtClean="0">
                <a:latin typeface="Arial" panose="020B0604020202020204" pitchFamily="34" charset="0"/>
                <a:cs typeface="Arial" panose="020B0604020202020204" pitchFamily="34" charset="0"/>
              </a:rPr>
              <a:t>circle.</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OBC </a:t>
            </a:r>
            <a:r>
              <a:rPr lang="en-US" sz="2600" dirty="0">
                <a:latin typeface="Arial" panose="020B0604020202020204" pitchFamily="34" charset="0"/>
                <a:cs typeface="Arial" panose="020B0604020202020204" pitchFamily="34" charset="0"/>
              </a:rPr>
              <a:t>is an equilateral </a:t>
            </a:r>
            <a:r>
              <a:rPr lang="en-US" sz="2600" dirty="0" smtClean="0">
                <a:latin typeface="Arial" panose="020B0604020202020204" pitchFamily="34" charset="0"/>
                <a:cs typeface="Arial" panose="020B0604020202020204" pitchFamily="34" charset="0"/>
              </a:rPr>
              <a:t>triangle.</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Angle </a:t>
            </a:r>
            <a:r>
              <a:rPr lang="en-US" sz="2600" dirty="0">
                <a:latin typeface="Arial" panose="020B0604020202020204" pitchFamily="34" charset="0"/>
                <a:cs typeface="Arial" panose="020B0604020202020204" pitchFamily="34" charset="0"/>
              </a:rPr>
              <a:t>ABC = 130</a:t>
            </a:r>
            <a:r>
              <a:rPr lang="en-US" sz="2600" dirty="0" smtClean="0">
                <a:latin typeface="Arial" panose="020B0604020202020204" pitchFamily="34" charset="0"/>
                <a:cs typeface="Arial" panose="020B0604020202020204" pitchFamily="34" charset="0"/>
              </a:rPr>
              <a:t>°.</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Work </a:t>
            </a:r>
            <a:r>
              <a:rPr lang="en-US" sz="2600" dirty="0">
                <a:latin typeface="Arial" panose="020B0604020202020204" pitchFamily="34" charset="0"/>
                <a:cs typeface="Arial" panose="020B0604020202020204" pitchFamily="34" charset="0"/>
              </a:rPr>
              <a:t>out the sizes of angle </a:t>
            </a:r>
            <a:r>
              <a:rPr lang="en-US" sz="2600" i="1" dirty="0">
                <a:latin typeface="Arial" panose="020B0604020202020204" pitchFamily="34" charset="0"/>
                <a:cs typeface="Arial" panose="020B0604020202020204" pitchFamily="34" charset="0"/>
              </a:rPr>
              <a:t>a</a:t>
            </a:r>
            <a:r>
              <a:rPr lang="en-US" sz="2600" dirty="0">
                <a:latin typeface="Arial" panose="020B0604020202020204" pitchFamily="34" charset="0"/>
                <a:cs typeface="Arial" panose="020B0604020202020204" pitchFamily="34" charset="0"/>
              </a:rPr>
              <a:t>, angle </a:t>
            </a:r>
            <a:r>
              <a:rPr lang="en-US" sz="2600" i="1" dirty="0">
                <a:latin typeface="Arial" panose="020B0604020202020204" pitchFamily="34" charset="0"/>
                <a:cs typeface="Arial" panose="020B0604020202020204" pitchFamily="34" charset="0"/>
              </a:rPr>
              <a:t>b</a:t>
            </a:r>
            <a:r>
              <a:rPr lang="en-US" sz="2600" dirty="0">
                <a:latin typeface="Arial" panose="020B0604020202020204" pitchFamily="34" charset="0"/>
                <a:cs typeface="Arial" panose="020B0604020202020204" pitchFamily="34" charset="0"/>
              </a:rPr>
              <a:t> and angle </a:t>
            </a:r>
            <a:r>
              <a:rPr lang="en-US" sz="2600" i="1" dirty="0" smtClean="0">
                <a:latin typeface="Arial" panose="020B0604020202020204" pitchFamily="34" charset="0"/>
                <a:cs typeface="Arial" panose="020B0604020202020204" pitchFamily="34" charset="0"/>
              </a:rPr>
              <a:t>c</a:t>
            </a:r>
            <a:r>
              <a:rPr lang="en-US" sz="2600" dirty="0" smtClean="0">
                <a:latin typeface="Arial" panose="020B0604020202020204" pitchFamily="34" charset="0"/>
                <a:cs typeface="Arial" panose="020B0604020202020204" pitchFamily="34" charset="0"/>
              </a:rPr>
              <a:t>.</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Give </a:t>
            </a:r>
            <a:r>
              <a:rPr lang="en-US" sz="2600" dirty="0">
                <a:latin typeface="Arial" panose="020B0604020202020204" pitchFamily="34" charset="0"/>
                <a:cs typeface="Arial" panose="020B0604020202020204" pitchFamily="34" charset="0"/>
              </a:rPr>
              <a:t>reasons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for </a:t>
            </a:r>
            <a:r>
              <a:rPr lang="en-US" sz="2600" dirty="0">
                <a:latin typeface="Arial" panose="020B0604020202020204" pitchFamily="34" charset="0"/>
                <a:cs typeface="Arial" panose="020B0604020202020204" pitchFamily="34" charset="0"/>
              </a:rPr>
              <a:t>your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answers</a:t>
            </a:r>
            <a:r>
              <a:rPr lang="en-US" sz="2600" dirty="0">
                <a:latin typeface="Arial" panose="020B0604020202020204" pitchFamily="34" charset="0"/>
                <a:cs typeface="Arial" panose="020B0604020202020204" pitchFamily="34" charset="0"/>
              </a:rPr>
              <a:t>.</a:t>
            </a:r>
            <a:endParaRPr lang="en-US" sz="2600" dirty="0"/>
          </a:p>
        </p:txBody>
      </p:sp>
      <p:graphicFrame>
        <p:nvGraphicFramePr>
          <p:cNvPr id="9" name="Table 8"/>
          <p:cNvGraphicFramePr>
            <a:graphicFrameLocks noGrp="1"/>
          </p:cNvGraphicFramePr>
          <p:nvPr>
            <p:extLst>
              <p:ext uri="{D42A27DB-BD31-4B8C-83A1-F6EECF244321}">
                <p14:modId xmlns:p14="http://schemas.microsoft.com/office/powerpoint/2010/main" val="1442121657"/>
              </p:ext>
            </p:extLst>
          </p:nvPr>
        </p:nvGraphicFramePr>
        <p:xfrm>
          <a:off x="251518" y="1226308"/>
          <a:ext cx="8568952" cy="518160"/>
        </p:xfrm>
        <a:graphic>
          <a:graphicData uri="http://schemas.openxmlformats.org/drawingml/2006/table">
            <a:tbl>
              <a:tblPr firstRow="1" bandRow="1">
                <a:effectLst/>
                <a:tableStyleId>{5940675A-B579-460E-94D1-54222C63F5DA}</a:tableStyleId>
              </a:tblPr>
              <a:tblGrid>
                <a:gridCol w="8568952"/>
              </a:tblGrid>
              <a:tr h="4757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Arial" panose="020B0604020202020204" pitchFamily="34" charset="0"/>
                          <a:cs typeface="Arial" panose="020B0604020202020204" pitchFamily="34" charset="0"/>
                        </a:rPr>
                        <a:t>16 - Extend</a:t>
                      </a:r>
                    </a:p>
                  </a:txBody>
                  <a:tcPr anchor="ctr">
                    <a:lnL w="38100" cap="flat" cmpd="sng" algn="ctr">
                      <a:solidFill>
                        <a:schemeClr val="bg1"/>
                      </a:solidFill>
                      <a:prstDash val="sysDot"/>
                      <a:round/>
                      <a:headEnd type="none" w="med" len="med"/>
                      <a:tailEnd type="none" w="med" len="med"/>
                    </a:lnL>
                    <a:lnR w="38100" cap="flat" cmpd="sng" algn="ctr">
                      <a:solidFill>
                        <a:schemeClr val="bg1"/>
                      </a:solidFill>
                      <a:prstDash val="sysDot"/>
                      <a:round/>
                      <a:headEnd type="none" w="med" len="med"/>
                      <a:tailEnd type="none" w="med" len="med"/>
                    </a:lnR>
                    <a:lnT w="38100" cap="flat" cmpd="sng" algn="ctr">
                      <a:solidFill>
                        <a:schemeClr val="bg1"/>
                      </a:solidFill>
                      <a:prstDash val="sysDot"/>
                      <a:round/>
                      <a:headEnd type="none" w="med" len="med"/>
                      <a:tailEnd type="none" w="med" len="med"/>
                    </a:lnT>
                    <a:lnB w="38100" cap="flat" cmpd="sng" algn="ctr">
                      <a:solidFill>
                        <a:schemeClr val="bg1"/>
                      </a:solidFill>
                      <a:prstDash val="sysDot"/>
                      <a:round/>
                      <a:headEnd type="none" w="med" len="med"/>
                      <a:tailEnd type="none" w="med" len="med"/>
                    </a:lnB>
                    <a:solidFill>
                      <a:schemeClr val="tx2">
                        <a:lumMod val="40000"/>
                        <a:lumOff val="60000"/>
                      </a:schemeClr>
                    </a:solidFill>
                  </a:tcPr>
                </a:tc>
              </a:tr>
            </a:tbl>
          </a:graphicData>
        </a:graphic>
      </p:graphicFrame>
      <p:sp>
        <p:nvSpPr>
          <p:cNvPr id="11" name="Rectangle 10"/>
          <p:cNvSpPr/>
          <p:nvPr/>
        </p:nvSpPr>
        <p:spPr>
          <a:xfrm>
            <a:off x="5580112" y="1772816"/>
            <a:ext cx="3200036" cy="482453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99824" y="1800240"/>
            <a:ext cx="548640" cy="548640"/>
          </a:xfrm>
          <a:prstGeom prst="rect">
            <a:avLst/>
          </a:prstGeom>
        </p:spPr>
      </p:pic>
      <p:pic>
        <p:nvPicPr>
          <p:cNvPr id="4" name="Picture 3"/>
          <p:cNvPicPr>
            <a:picLocks noChangeAspect="1"/>
          </p:cNvPicPr>
          <p:nvPr/>
        </p:nvPicPr>
        <p:blipFill rotWithShape="1">
          <a:blip r:embed="rId5"/>
          <a:srcRect l="27617" t="51050" r="43284" b="22700"/>
          <a:stretch/>
        </p:blipFill>
        <p:spPr>
          <a:xfrm>
            <a:off x="3024564" y="4243360"/>
            <a:ext cx="2424989" cy="2331720"/>
          </a:xfrm>
          <a:prstGeom prst="rect">
            <a:avLst/>
          </a:prstGeom>
        </p:spPr>
      </p:pic>
    </p:spTree>
    <p:extLst>
      <p:ext uri="{BB962C8B-B14F-4D97-AF65-F5344CB8AC3E}">
        <p14:creationId xmlns:p14="http://schemas.microsoft.com/office/powerpoint/2010/main" val="2208651387"/>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523</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240299"/>
            <a:ext cx="5256584" cy="5170646"/>
          </a:xfrm>
          <a:prstGeom prst="rect">
            <a:avLst/>
          </a:prstGeom>
        </p:spPr>
        <p:txBody>
          <a:bodyPr wrap="square">
            <a:spAutoFit/>
          </a:bodyPr>
          <a:lstStyle/>
          <a:p>
            <a:pPr marL="404813" indent="-404813">
              <a:buClr>
                <a:srgbClr val="C00000"/>
              </a:buClr>
              <a:buFont typeface="+mj-lt"/>
              <a:buAutoNum type="arabicPeriod" startAt="2"/>
              <a:tabLst>
                <a:tab pos="2690813" algn="l"/>
              </a:tabLst>
            </a:pPr>
            <a:r>
              <a:rPr lang="en-US" sz="2200" b="1" dirty="0">
                <a:solidFill>
                  <a:srgbClr val="C00000"/>
                </a:solidFill>
                <a:latin typeface="Arial" panose="020B0604020202020204" pitchFamily="34" charset="0"/>
                <a:cs typeface="Arial" panose="020B0604020202020204" pitchFamily="34" charset="0"/>
              </a:rPr>
              <a:t>Reasoning</a:t>
            </a:r>
            <a:r>
              <a:rPr lang="en-US" sz="2200" dirty="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centre of a circle with radius 15.4cm. PQ = 21.6cm</a:t>
            </a:r>
            <a:r>
              <a:rPr lang="en-US" sz="2200" dirty="0" smtClean="0">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How far is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midpoint </a:t>
            </a:r>
            <a:r>
              <a:rPr lang="en-US" sz="2200" dirty="0">
                <a:latin typeface="Arial" panose="020B0604020202020204" pitchFamily="34" charset="0"/>
                <a:cs typeface="Arial" panose="020B0604020202020204" pitchFamily="34" charset="0"/>
              </a:rPr>
              <a:t>of PQ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from </a:t>
            </a:r>
            <a:r>
              <a:rPr lang="en-US" sz="2200" dirty="0">
                <a:latin typeface="Arial" panose="020B0604020202020204" pitchFamily="34" charset="0"/>
                <a:cs typeface="Arial" panose="020B0604020202020204" pitchFamily="34" charset="0"/>
              </a:rPr>
              <a:t>the centre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of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circle?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Give </a:t>
            </a:r>
            <a:r>
              <a:rPr lang="en-US" sz="2200" dirty="0">
                <a:latin typeface="Arial" panose="020B0604020202020204" pitchFamily="34" charset="0"/>
                <a:cs typeface="Arial" panose="020B0604020202020204" pitchFamily="34" charset="0"/>
              </a:rPr>
              <a:t>your answer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correct </a:t>
            </a:r>
            <a:r>
              <a:rPr lang="en-US" sz="2200" dirty="0">
                <a:latin typeface="Arial" panose="020B0604020202020204" pitchFamily="34" charset="0"/>
                <a:cs typeface="Arial" panose="020B0604020202020204" pitchFamily="34" charset="0"/>
              </a:rPr>
              <a:t>to 1 </a:t>
            </a:r>
            <a:r>
              <a:rPr lang="en-US" sz="2200" dirty="0" err="1">
                <a:latin typeface="Arial" panose="020B0604020202020204" pitchFamily="34" charset="0"/>
                <a:cs typeface="Arial" panose="020B0604020202020204" pitchFamily="34" charset="0"/>
              </a:rPr>
              <a:t>d.p</a:t>
            </a:r>
            <a:r>
              <a:rPr lang="en-US" sz="2200" dirty="0" err="1" smtClean="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a:p>
            <a:pPr marL="404813" indent="-404813">
              <a:buClr>
                <a:srgbClr val="C00000"/>
              </a:buClr>
              <a:buFont typeface="+mj-lt"/>
              <a:buAutoNum type="arabicPeriod" startAt="2"/>
              <a:tabLst>
                <a:tab pos="2690813" algn="l"/>
              </a:tabLst>
            </a:pPr>
            <a:r>
              <a:rPr lang="en-US" sz="2200" b="1" dirty="0">
                <a:solidFill>
                  <a:srgbClr val="C00000"/>
                </a:solidFill>
              </a:rPr>
              <a:t>Reasoning</a:t>
            </a:r>
            <a:r>
              <a:rPr lang="en-US" sz="2200" dirty="0"/>
              <a:t> </a:t>
            </a:r>
            <a:r>
              <a:rPr lang="en-US" sz="2200" dirty="0" smtClean="0"/>
              <a:t>O </a:t>
            </a:r>
            <a:r>
              <a:rPr lang="en-US" sz="2200" dirty="0"/>
              <a:t>is the centre of a circle. Angle BAC = </a:t>
            </a:r>
            <a:r>
              <a:rPr lang="en-US" sz="2200" dirty="0" smtClean="0"/>
              <a:t>3</a:t>
            </a:r>
            <a:r>
              <a:rPr lang="en-US" sz="2200" i="1" dirty="0" smtClean="0"/>
              <a:t>x</a:t>
            </a:r>
            <a:r>
              <a:rPr lang="en-US" sz="2200" dirty="0" smtClean="0"/>
              <a:t> </a:t>
            </a:r>
            <a:r>
              <a:rPr lang="en-US" sz="2200" dirty="0"/>
              <a:t>and angle ACB = 2</a:t>
            </a:r>
            <a:r>
              <a:rPr lang="en-US" sz="2200" i="1" dirty="0"/>
              <a:t>x</a:t>
            </a:r>
            <a:r>
              <a:rPr lang="en-US" sz="2200" dirty="0"/>
              <a:t>.</a:t>
            </a:r>
            <a:br>
              <a:rPr lang="en-US" sz="2200" dirty="0"/>
            </a:br>
            <a:r>
              <a:rPr lang="en-US" sz="2200" dirty="0" smtClean="0"/>
              <a:t>Work </a:t>
            </a:r>
            <a:r>
              <a:rPr lang="en-US" sz="2200" dirty="0"/>
              <a:t>out the </a:t>
            </a:r>
            <a:r>
              <a:rPr lang="en-US" sz="2200" dirty="0" smtClean="0"/>
              <a:t/>
            </a:r>
            <a:br>
              <a:rPr lang="en-US" sz="2200" dirty="0" smtClean="0"/>
            </a:br>
            <a:r>
              <a:rPr lang="en-US" sz="2200" dirty="0" smtClean="0"/>
              <a:t>actual </a:t>
            </a:r>
            <a:r>
              <a:rPr lang="en-US" sz="2200" dirty="0"/>
              <a:t>size of </a:t>
            </a:r>
            <a:r>
              <a:rPr lang="en-US" sz="2200" dirty="0" smtClean="0"/>
              <a:t/>
            </a:r>
            <a:br>
              <a:rPr lang="en-US" sz="2200" dirty="0" smtClean="0"/>
            </a:br>
            <a:r>
              <a:rPr lang="en-US" sz="2200" dirty="0" smtClean="0"/>
              <a:t>each </a:t>
            </a:r>
            <a:r>
              <a:rPr lang="en-US" sz="2200" dirty="0"/>
              <a:t>angle in </a:t>
            </a:r>
            <a:r>
              <a:rPr lang="en-US" sz="2200" dirty="0" smtClean="0"/>
              <a:t/>
            </a:r>
            <a:br>
              <a:rPr lang="en-US" sz="2200" dirty="0" smtClean="0"/>
            </a:br>
            <a:r>
              <a:rPr lang="en-US" sz="2200" dirty="0" smtClean="0"/>
              <a:t>triangle </a:t>
            </a:r>
            <a:r>
              <a:rPr lang="en-US" sz="2200" dirty="0"/>
              <a:t>ABC.</a:t>
            </a:r>
          </a:p>
        </p:txBody>
      </p:sp>
      <p:pic>
        <p:nvPicPr>
          <p:cNvPr id="2" name="Picture 1"/>
          <p:cNvPicPr>
            <a:picLocks noChangeAspect="1"/>
          </p:cNvPicPr>
          <p:nvPr/>
        </p:nvPicPr>
        <p:blipFill rotWithShape="1">
          <a:blip r:embed="rId4"/>
          <a:srcRect l="10829" t="60499" r="58953" b="14301"/>
          <a:stretch/>
        </p:blipFill>
        <p:spPr>
          <a:xfrm>
            <a:off x="2987824" y="4653136"/>
            <a:ext cx="2147625" cy="1909000"/>
          </a:xfrm>
          <a:prstGeom prst="rect">
            <a:avLst/>
          </a:prstGeom>
        </p:spPr>
      </p:pic>
      <p:pic>
        <p:nvPicPr>
          <p:cNvPr id="13" name="Picture 12"/>
          <p:cNvPicPr>
            <a:picLocks noChangeAspect="1"/>
          </p:cNvPicPr>
          <p:nvPr/>
        </p:nvPicPr>
        <p:blipFill rotWithShape="1">
          <a:blip r:embed="rId4"/>
          <a:srcRect l="10829" t="20601" r="62441" b="54322"/>
          <a:stretch/>
        </p:blipFill>
        <p:spPr>
          <a:xfrm>
            <a:off x="3194349" y="2023820"/>
            <a:ext cx="1918734" cy="1918734"/>
          </a:xfrm>
          <a:prstGeom prst="rect">
            <a:avLst/>
          </a:prstGeom>
        </p:spPr>
      </p:pic>
      <p:pic>
        <p:nvPicPr>
          <p:cNvPr id="14" name="Picture 1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sp>
        <p:nvSpPr>
          <p:cNvPr id="15" name="Rectangle 14"/>
          <p:cNvSpPr/>
          <p:nvPr/>
        </p:nvSpPr>
        <p:spPr>
          <a:xfrm flipH="1">
            <a:off x="5567156" y="5877272"/>
            <a:ext cx="3212963" cy="707886"/>
          </a:xfrm>
          <a:prstGeom prst="rect">
            <a:avLst/>
          </a:prstGeom>
          <a:solidFill>
            <a:schemeClr val="accent3">
              <a:lumMod val="40000"/>
              <a:lumOff val="60000"/>
            </a:schemeClr>
          </a:solidFill>
          <a:ln>
            <a:solidFill>
              <a:schemeClr val="accent3">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chemeClr val="accent3">
                    <a:lumMod val="50000"/>
                  </a:schemeClr>
                </a:solidFill>
                <a:latin typeface="Arial" panose="020B0604020202020204" pitchFamily="34" charset="0"/>
                <a:cs typeface="Arial" panose="020B0604020202020204" pitchFamily="34" charset="0"/>
              </a:rPr>
              <a:t>Q3 strategy hint</a:t>
            </a:r>
            <a:r>
              <a:rPr lang="en-US" sz="2000" dirty="0" smtClean="0">
                <a:solidFill>
                  <a:schemeClr val="accent3">
                    <a:lumMod val="50000"/>
                  </a:schemeClr>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rPr>
              <a:t>- Work out angle ABC first.</a:t>
            </a:r>
          </a:p>
        </p:txBody>
      </p:sp>
    </p:spTree>
    <p:extLst>
      <p:ext uri="{BB962C8B-B14F-4D97-AF65-F5344CB8AC3E}">
        <p14:creationId xmlns:p14="http://schemas.microsoft.com/office/powerpoint/2010/main" val="2275889408"/>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523</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grpSp>
        <p:nvGrpSpPr>
          <p:cNvPr id="9" name="Group 8"/>
          <p:cNvGrpSpPr/>
          <p:nvPr/>
        </p:nvGrpSpPr>
        <p:grpSpPr>
          <a:xfrm>
            <a:off x="305905" y="1268760"/>
            <a:ext cx="5130191" cy="5256584"/>
            <a:chOff x="3483872" y="1089031"/>
            <a:chExt cx="5264592" cy="5256584"/>
          </a:xfrm>
        </p:grpSpPr>
        <p:sp>
          <p:nvSpPr>
            <p:cNvPr id="11" name="Round Diagonal Corner Rectangle 10"/>
            <p:cNvSpPr/>
            <p:nvPr/>
          </p:nvSpPr>
          <p:spPr>
            <a:xfrm>
              <a:off x="3491880" y="1089031"/>
              <a:ext cx="5256584" cy="5256584"/>
            </a:xfrm>
            <a:prstGeom prst="round2DiagRect">
              <a:avLst>
                <a:gd name="adj1" fmla="val 0"/>
                <a:gd name="adj2" fmla="val 10084"/>
              </a:avLst>
            </a:prstGeom>
            <a:solidFill>
              <a:srgbClr val="FFF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63889" y="1666250"/>
              <a:ext cx="5095139" cy="4647426"/>
            </a:xfrm>
            <a:prstGeom prst="rect">
              <a:avLst/>
            </a:prstGeom>
          </p:spPr>
          <p:txBody>
            <a:bodyPr wrap="square">
              <a:spAutoFit/>
            </a:bodyPr>
            <a:lstStyle/>
            <a:p>
              <a:pPr>
                <a:spcAft>
                  <a:spcPts val="0"/>
                </a:spcAft>
                <a:tabLst>
                  <a:tab pos="4972050" algn="r"/>
                </a:tabLst>
              </a:pPr>
              <a:r>
                <a:rPr lang="en-US" sz="2400" dirty="0"/>
                <a:t>A, B,C and D are points on the circumference of a circle, centre O. </a:t>
              </a:r>
              <a:r>
                <a:rPr lang="en-US" sz="2400" dirty="0" smtClean="0"/>
                <a:t>Angle </a:t>
              </a:r>
              <a:br>
                <a:rPr lang="en-US" sz="2400" dirty="0" smtClean="0"/>
              </a:br>
              <a:r>
                <a:rPr lang="en-US" sz="2400" dirty="0" smtClean="0"/>
                <a:t>AOC = </a:t>
              </a:r>
              <a:r>
                <a:rPr lang="en-US" sz="2400" i="1" dirty="0" smtClean="0"/>
                <a:t>x</a:t>
              </a:r>
              <a:r>
                <a:rPr lang="en-US" sz="2400" dirty="0"/>
                <a:t>.</a:t>
              </a:r>
              <a:br>
                <a:rPr lang="en-US" sz="2400" dirty="0"/>
              </a:br>
              <a:r>
                <a:rPr lang="en-US" sz="2400" dirty="0"/>
                <a:t/>
              </a:r>
              <a:br>
                <a:rPr lang="en-US" sz="2400" dirty="0"/>
              </a:br>
              <a:r>
                <a:rPr lang="en-US" sz="2400" dirty="0"/>
                <a:t/>
              </a:r>
              <a:br>
                <a:rPr lang="en-US" sz="2400" dirty="0"/>
              </a:br>
              <a:r>
                <a:rPr lang="en-US" sz="3200" dirty="0"/>
                <a:t/>
              </a:r>
              <a:br>
                <a:rPr lang="en-US" sz="3200" dirty="0"/>
              </a:br>
              <a:r>
                <a:rPr lang="en-US" sz="2400" dirty="0"/>
                <a:t/>
              </a:r>
              <a:br>
                <a:rPr lang="en-US" sz="2400" dirty="0"/>
              </a:br>
              <a:r>
                <a:rPr lang="en-US" sz="2400" dirty="0"/>
                <a:t>Find the size of angle ABC in terms off. Give a reason for each stage of your working</a:t>
              </a:r>
              <a:r>
                <a:rPr lang="en-US" sz="2400" dirty="0" smtClean="0"/>
                <a:t>.	</a:t>
              </a:r>
              <a:r>
                <a:rPr lang="en-US" sz="2400" b="1" dirty="0" smtClean="0"/>
                <a:t>(4 marks)</a:t>
              </a:r>
            </a:p>
            <a:p>
              <a:pPr>
                <a:spcAft>
                  <a:spcPts val="0"/>
                </a:spcAft>
                <a:tabLst>
                  <a:tab pos="4972050" algn="r"/>
                </a:tabLst>
              </a:pPr>
              <a:r>
                <a:rPr lang="en-US" sz="2400" b="1" dirty="0"/>
                <a:t>	</a:t>
              </a:r>
              <a:r>
                <a:rPr lang="en-US" sz="2400" i="1" dirty="0" smtClean="0"/>
                <a:t>Nov 2013, Q22, 1MA0/1H</a:t>
              </a:r>
              <a:endParaRPr lang="en-US" sz="2400" dirty="0"/>
            </a:p>
          </p:txBody>
        </p:sp>
      </p:grpSp>
      <p:pic>
        <p:nvPicPr>
          <p:cNvPr id="3" name="Picture 2"/>
          <p:cNvPicPr>
            <a:picLocks noChangeAspect="1"/>
          </p:cNvPicPr>
          <p:nvPr/>
        </p:nvPicPr>
        <p:blipFill rotWithShape="1">
          <a:blip r:embed="rId5"/>
          <a:srcRect l="16425" t="24801" r="29855" b="38450"/>
          <a:stretch/>
        </p:blipFill>
        <p:spPr>
          <a:xfrm>
            <a:off x="2353375" y="2673849"/>
            <a:ext cx="3010713" cy="2195311"/>
          </a:xfrm>
          <a:prstGeom prst="rect">
            <a:avLst/>
          </a:prstGeom>
        </p:spPr>
      </p:pic>
      <p:sp>
        <p:nvSpPr>
          <p:cNvPr id="16" name="Rectangle 15"/>
          <p:cNvSpPr/>
          <p:nvPr/>
        </p:nvSpPr>
        <p:spPr>
          <a:xfrm flipH="1">
            <a:off x="5580112" y="5555056"/>
            <a:ext cx="3213011" cy="1042296"/>
          </a:xfrm>
          <a:prstGeom prst="rect">
            <a:avLst/>
          </a:prstGeom>
          <a:solidFill>
            <a:srgbClr val="FFFF00"/>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a:solidFill>
                  <a:schemeClr val="tx1"/>
                </a:solidFill>
                <a:latin typeface="Arial" panose="020B0604020202020204" pitchFamily="34" charset="0"/>
                <a:cs typeface="Arial" panose="020B0604020202020204" pitchFamily="34" charset="0"/>
              </a:rPr>
              <a:t>Exam hint</a:t>
            </a:r>
          </a:p>
          <a:p>
            <a:r>
              <a:rPr lang="en-US" sz="2000" dirty="0">
                <a:solidFill>
                  <a:schemeClr val="tx1"/>
                </a:solidFill>
                <a:latin typeface="Arial" panose="020B0604020202020204" pitchFamily="34" charset="0"/>
                <a:cs typeface="Arial" panose="020B0604020202020204" pitchFamily="34" charset="0"/>
              </a:rPr>
              <a:t>Start by expressing angle ABC in terms of y.</a:t>
            </a:r>
          </a:p>
        </p:txBody>
      </p:sp>
    </p:spTree>
    <p:extLst>
      <p:ext uri="{BB962C8B-B14F-4D97-AF65-F5344CB8AC3E}">
        <p14:creationId xmlns:p14="http://schemas.microsoft.com/office/powerpoint/2010/main" val="805786554"/>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524</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240299"/>
            <a:ext cx="5256584" cy="5170646"/>
          </a:xfrm>
          <a:prstGeom prst="rect">
            <a:avLst/>
          </a:prstGeom>
        </p:spPr>
        <p:txBody>
          <a:bodyPr wrap="square">
            <a:spAutoFit/>
          </a:bodyPr>
          <a:lstStyle/>
          <a:p>
            <a:pPr marL="457200" indent="-457200">
              <a:buClr>
                <a:srgbClr val="C00000"/>
              </a:buClr>
              <a:buFont typeface="+mj-lt"/>
              <a:buAutoNum type="arabicPeriod" startAt="5"/>
              <a:tabLst>
                <a:tab pos="2690813" algn="l"/>
              </a:tabLst>
            </a:pPr>
            <a:r>
              <a:rPr lang="en-US" sz="2200" b="1" dirty="0">
                <a:solidFill>
                  <a:srgbClr val="C00000"/>
                </a:solidFill>
                <a:latin typeface="Arial" panose="020B0604020202020204" pitchFamily="34" charset="0"/>
                <a:cs typeface="Arial" panose="020B0604020202020204" pitchFamily="34" charset="0"/>
              </a:rPr>
              <a:t>Reasoning</a:t>
            </a:r>
            <a:r>
              <a:rPr lang="en-US" sz="2200" dirty="0">
                <a:solidFill>
                  <a:srgbClr val="C00000"/>
                </a:solidFill>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the centre of a </a:t>
            </a:r>
            <a:r>
              <a:rPr lang="en-US" sz="2200" dirty="0" smtClean="0">
                <a:latin typeface="Arial" panose="020B0604020202020204" pitchFamily="34" charset="0"/>
                <a:cs typeface="Arial" panose="020B0604020202020204" pitchFamily="34" charset="0"/>
              </a:rPr>
              <a:t>circle.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 B and C are points on the circumference. Angle BOC = 40° and angle AOB = 70°.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Prove </a:t>
            </a:r>
            <a:r>
              <a:rPr lang="en-US" sz="2200" dirty="0">
                <a:latin typeface="Arial" panose="020B0604020202020204" pitchFamily="34" charset="0"/>
                <a:cs typeface="Arial" panose="020B0604020202020204" pitchFamily="34" charset="0"/>
              </a:rPr>
              <a:t>that AC bisects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angle </a:t>
            </a:r>
            <a:r>
              <a:rPr lang="en-US" sz="2200" dirty="0">
                <a:latin typeface="Arial" panose="020B0604020202020204" pitchFamily="34" charset="0"/>
                <a:cs typeface="Arial" panose="020B0604020202020204" pitchFamily="34" charset="0"/>
              </a:rPr>
              <a:t>OCB</a:t>
            </a:r>
            <a:r>
              <a:rPr lang="en-US" sz="22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5"/>
              <a:tabLst>
                <a:tab pos="2690813" algn="l"/>
              </a:tabLst>
            </a:pPr>
            <a:endParaRPr lang="en-US" sz="1050" dirty="0">
              <a:latin typeface="Arial" panose="020B0604020202020204" pitchFamily="34" charset="0"/>
              <a:cs typeface="Arial" panose="020B0604020202020204" pitchFamily="34" charset="0"/>
            </a:endParaRPr>
          </a:p>
          <a:p>
            <a:pPr marL="404813" indent="-404813">
              <a:buClr>
                <a:srgbClr val="C00000"/>
              </a:buClr>
              <a:buFont typeface="+mj-lt"/>
              <a:buAutoNum type="arabicPeriod" startAt="5"/>
              <a:tabLst>
                <a:tab pos="2690813" algn="l"/>
              </a:tabLst>
            </a:pPr>
            <a:r>
              <a:rPr lang="en-US" sz="2200" b="1" dirty="0" smtClean="0">
                <a:solidFill>
                  <a:srgbClr val="C00000"/>
                </a:solidFill>
                <a:latin typeface="Arial" panose="020B0604020202020204" pitchFamily="34" charset="0"/>
                <a:cs typeface="Arial" panose="020B0604020202020204" pitchFamily="34" charset="0"/>
              </a:rPr>
              <a:t>Reasoning </a:t>
            </a:r>
            <a:r>
              <a:rPr lang="en-US" sz="2200" dirty="0" smtClean="0">
                <a:latin typeface="Arial" panose="020B0604020202020204" pitchFamily="34" charset="0"/>
                <a:cs typeface="Arial" panose="020B0604020202020204" pitchFamily="34" charset="0"/>
              </a:rPr>
              <a:t>O </a:t>
            </a:r>
            <a:r>
              <a:rPr lang="en-US" sz="2200" dirty="0">
                <a:latin typeface="Arial" panose="020B0604020202020204" pitchFamily="34" charset="0"/>
                <a:cs typeface="Arial" panose="020B0604020202020204" pitchFamily="34" charset="0"/>
              </a:rPr>
              <a:t>is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centre </a:t>
            </a:r>
            <a:r>
              <a:rPr lang="en-US" sz="2200" dirty="0">
                <a:latin typeface="Arial" panose="020B0604020202020204" pitchFamily="34" charset="0"/>
                <a:cs typeface="Arial" panose="020B0604020202020204" pitchFamily="34" charset="0"/>
              </a:rPr>
              <a:t>of a </a:t>
            </a:r>
            <a:r>
              <a:rPr lang="en-US" sz="2200" dirty="0" smtClean="0">
                <a:latin typeface="Arial" panose="020B0604020202020204" pitchFamily="34" charset="0"/>
                <a:cs typeface="Arial" panose="020B0604020202020204" pitchFamily="34" charset="0"/>
              </a:rPr>
              <a:t>circle.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 B, C and D are points on the circumference. Angle ABC = 114</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the size of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angle COD.</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Give </a:t>
            </a:r>
            <a:r>
              <a:rPr lang="en-US" sz="2200" dirty="0">
                <a:latin typeface="Arial" panose="020B0604020202020204" pitchFamily="34" charset="0"/>
                <a:cs typeface="Arial" panose="020B0604020202020204" pitchFamily="34" charset="0"/>
              </a:rPr>
              <a:t>a reason for each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step </a:t>
            </a:r>
            <a:r>
              <a:rPr lang="en-US" sz="2200" dirty="0">
                <a:latin typeface="Arial" panose="020B0604020202020204" pitchFamily="34" charset="0"/>
                <a:cs typeface="Arial" panose="020B0604020202020204" pitchFamily="34" charset="0"/>
              </a:rPr>
              <a:t>of your working.</a:t>
            </a:r>
            <a:endParaRPr lang="en-US" sz="2200"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3" name="Picture 2"/>
          <p:cNvPicPr>
            <a:picLocks noChangeAspect="1"/>
          </p:cNvPicPr>
          <p:nvPr/>
        </p:nvPicPr>
        <p:blipFill rotWithShape="1">
          <a:blip r:embed="rId5"/>
          <a:srcRect l="41047" t="22700" r="30974" b="53151"/>
          <a:stretch/>
        </p:blipFill>
        <p:spPr>
          <a:xfrm>
            <a:off x="3778148" y="2348880"/>
            <a:ext cx="1729956" cy="1591559"/>
          </a:xfrm>
          <a:prstGeom prst="rect">
            <a:avLst/>
          </a:prstGeom>
        </p:spPr>
      </p:pic>
      <p:pic>
        <p:nvPicPr>
          <p:cNvPr id="11" name="Picture 10"/>
          <p:cNvPicPr>
            <a:picLocks noChangeAspect="1"/>
          </p:cNvPicPr>
          <p:nvPr/>
        </p:nvPicPr>
        <p:blipFill rotWithShape="1">
          <a:blip r:embed="rId5"/>
          <a:srcRect l="41047" t="48827" r="30974" b="25851"/>
          <a:stretch/>
        </p:blipFill>
        <p:spPr>
          <a:xfrm>
            <a:off x="3695328" y="4860776"/>
            <a:ext cx="1800200" cy="1736576"/>
          </a:xfrm>
          <a:prstGeom prst="rect">
            <a:avLst/>
          </a:prstGeom>
        </p:spPr>
      </p:pic>
    </p:spTree>
    <p:extLst>
      <p:ext uri="{BB962C8B-B14F-4D97-AF65-F5344CB8AC3E}">
        <p14:creationId xmlns:p14="http://schemas.microsoft.com/office/powerpoint/2010/main" val="1173022827"/>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 Same Side Corner Rectangle 20">
            <a:hlinkClick r:id="rId3" action="ppaction://hlinkpres?slideindex=1&amp;slidetitle="/>
          </p:cNvPr>
          <p:cNvSpPr/>
          <p:nvPr/>
        </p:nvSpPr>
        <p:spPr>
          <a:xfrm>
            <a:off x="6876256" y="695546"/>
            <a:ext cx="72303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524</a:t>
            </a:r>
            <a:endParaRPr lang="en-GB" sz="1400" b="1" dirty="0">
              <a:latin typeface="Calibri" panose="020F0502020204030204" pitchFamily="34" charset="0"/>
            </a:endParaRPr>
          </a:p>
        </p:txBody>
      </p:sp>
      <p:sp>
        <p:nvSpPr>
          <p:cNvPr id="10" name="Title 1"/>
          <p:cNvSpPr>
            <a:spLocks noGrp="1"/>
          </p:cNvSpPr>
          <p:nvPr>
            <p:ph type="title"/>
          </p:nvPr>
        </p:nvSpPr>
        <p:spPr/>
        <p:txBody>
          <a:bodyPr>
            <a:noAutofit/>
          </a:bodyPr>
          <a:lstStyle/>
          <a:p>
            <a:r>
              <a:rPr lang="en-GB" sz="4000" dirty="0"/>
              <a:t>16 – </a:t>
            </a:r>
            <a:r>
              <a:rPr lang="en-GB" sz="4000" dirty="0" smtClean="0"/>
              <a:t>Extend</a:t>
            </a:r>
            <a:endParaRPr lang="en-GB" sz="3600" b="1" dirty="0" smtClean="0"/>
          </a:p>
        </p:txBody>
      </p:sp>
      <p:sp>
        <p:nvSpPr>
          <p:cNvPr id="8" name="Rectangle 7"/>
          <p:cNvSpPr/>
          <p:nvPr/>
        </p:nvSpPr>
        <p:spPr>
          <a:xfrm>
            <a:off x="251520" y="1240299"/>
            <a:ext cx="5256584" cy="2400657"/>
          </a:xfrm>
          <a:prstGeom prst="rect">
            <a:avLst/>
          </a:prstGeom>
        </p:spPr>
        <p:txBody>
          <a:bodyPr wrap="square">
            <a:spAutoFit/>
          </a:bodyPr>
          <a:lstStyle/>
          <a:p>
            <a:pPr marL="457200" indent="-457200">
              <a:buClr>
                <a:srgbClr val="C00000"/>
              </a:buClr>
              <a:buFont typeface="+mj-lt"/>
              <a:buAutoNum type="arabicPeriod" startAt="7"/>
              <a:tabLst>
                <a:tab pos="2690813" algn="l"/>
              </a:tabLst>
            </a:pPr>
            <a:r>
              <a:rPr lang="en-US" sz="2500" b="1" dirty="0" smtClean="0">
                <a:solidFill>
                  <a:srgbClr val="C00000"/>
                </a:solidFill>
                <a:latin typeface="Arial" panose="020B0604020202020204" pitchFamily="34" charset="0"/>
                <a:cs typeface="Arial" panose="020B0604020202020204" pitchFamily="34" charset="0"/>
              </a:rPr>
              <a:t>Problem-solving </a:t>
            </a:r>
            <a:r>
              <a:rPr lang="en-US" sz="2500" dirty="0" smtClean="0">
                <a:latin typeface="Arial" panose="020B0604020202020204" pitchFamily="34" charset="0"/>
                <a:cs typeface="Arial" panose="020B0604020202020204" pitchFamily="34" charset="0"/>
              </a:rPr>
              <a:t>O </a:t>
            </a:r>
            <a:r>
              <a:rPr lang="en-US" sz="2500" dirty="0">
                <a:latin typeface="Arial" panose="020B0604020202020204" pitchFamily="34" charset="0"/>
                <a:cs typeface="Arial" panose="020B0604020202020204" pitchFamily="34" charset="0"/>
              </a:rPr>
              <a:t>is the centre of a circle. A, B, C and D are points on the circumference. Angle BAD = 150</a:t>
            </a:r>
            <a:r>
              <a:rPr lang="en-US" sz="2500" dirty="0" smtClean="0">
                <a:latin typeface="Arial" panose="020B0604020202020204" pitchFamily="34" charset="0"/>
                <a:cs typeface="Arial" panose="020B0604020202020204" pitchFamily="34" charset="0"/>
              </a:rPr>
              <a:t>°.</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Prove </a:t>
            </a:r>
            <a:r>
              <a:rPr lang="en-US" sz="2500" dirty="0">
                <a:latin typeface="Arial" panose="020B0604020202020204" pitchFamily="34" charset="0"/>
                <a:cs typeface="Arial" panose="020B0604020202020204" pitchFamily="34" charset="0"/>
              </a:rPr>
              <a:t>that triangle OBD is equilateral</a:t>
            </a:r>
            <a:r>
              <a:rPr lang="en-US" sz="2500" dirty="0" smtClean="0">
                <a:latin typeface="Arial" panose="020B0604020202020204" pitchFamily="34" charset="0"/>
                <a:cs typeface="Arial" panose="020B0604020202020204" pitchFamily="34" charset="0"/>
              </a:rPr>
              <a:t>.</a:t>
            </a:r>
            <a:endParaRPr lang="en-US" sz="2500" dirty="0"/>
          </a:p>
        </p:txBody>
      </p:sp>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03485" y="1268760"/>
            <a:ext cx="548640" cy="548640"/>
          </a:xfrm>
          <a:prstGeom prst="rect">
            <a:avLst/>
          </a:prstGeom>
        </p:spPr>
      </p:pic>
      <p:pic>
        <p:nvPicPr>
          <p:cNvPr id="2" name="Picture 1"/>
          <p:cNvPicPr>
            <a:picLocks noChangeAspect="1"/>
          </p:cNvPicPr>
          <p:nvPr/>
        </p:nvPicPr>
        <p:blipFill rotWithShape="1">
          <a:blip r:embed="rId5"/>
          <a:srcRect l="41047" t="40550" r="29855" b="32150"/>
          <a:stretch/>
        </p:blipFill>
        <p:spPr>
          <a:xfrm>
            <a:off x="1443849" y="3717032"/>
            <a:ext cx="2871926" cy="2871926"/>
          </a:xfrm>
          <a:prstGeom prst="rect">
            <a:avLst/>
          </a:prstGeom>
        </p:spPr>
      </p:pic>
    </p:spTree>
    <p:extLst>
      <p:ext uri="{BB962C8B-B14F-4D97-AF65-F5344CB8AC3E}">
        <p14:creationId xmlns:p14="http://schemas.microsoft.com/office/powerpoint/2010/main" val="156218580"/>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6DD945F-B7B0-4691-A0D0-E2EAD6DA23B3}">
  <ds:schemaRefs>
    <ds:schemaRef ds:uri="http://schemas.microsoft.com/office/2006/documentManagement/types"/>
    <ds:schemaRef ds:uri="http://purl.org/dc/elements/1.1/"/>
    <ds:schemaRef ds:uri="http://purl.org/dc/dcmitype/"/>
    <ds:schemaRef ds:uri="http://schemas.openxmlformats.org/package/2006/metadata/core-properties"/>
    <ds:schemaRef ds:uri="http://purl.org/dc/terms/"/>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149091</TotalTime>
  <Words>5317</Words>
  <Application>Microsoft Office PowerPoint</Application>
  <PresentationFormat>On-screen Show (4:3)</PresentationFormat>
  <Paragraphs>907</Paragraphs>
  <Slides>118</Slides>
  <Notes>118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118</vt:i4>
      </vt:variant>
    </vt:vector>
  </HeadingPairs>
  <TitlesOfParts>
    <vt:vector size="130" baseType="lpstr">
      <vt:lpstr>Arial</vt:lpstr>
      <vt:lpstr>Calibri</vt:lpstr>
      <vt:lpstr>Cambria Math</vt:lpstr>
      <vt:lpstr>Comic Sans MS</vt:lpstr>
      <vt:lpstr>Lucida Sans Unicode</vt:lpstr>
      <vt:lpstr>Times New Roman</vt:lpstr>
      <vt:lpstr>Verdana</vt:lpstr>
      <vt:lpstr>Webdings</vt:lpstr>
      <vt:lpstr>Wingdings</vt:lpstr>
      <vt:lpstr>Wingdings 2</vt:lpstr>
      <vt:lpstr>Wingdings 3</vt:lpstr>
      <vt:lpstr>Enderoth</vt:lpstr>
      <vt:lpstr>PowerPoint Presentation</vt:lpstr>
      <vt:lpstr>Contents</vt:lpstr>
      <vt:lpstr>Contents</vt:lpstr>
      <vt:lpstr>Contents</vt:lpstr>
      <vt:lpstr>16 – Prior Knowledge Check</vt:lpstr>
      <vt:lpstr>16 – Prior Knowledge Check</vt:lpstr>
      <vt:lpstr>16 – Prior Knowledge Check</vt:lpstr>
      <vt:lpstr>16 – Prior Knowledge Check</vt:lpstr>
      <vt:lpstr>16.1 – Radii and Chords</vt:lpstr>
      <vt:lpstr>16.1 – Radii and Chords</vt:lpstr>
      <vt:lpstr>16.1 – Radii and Chords</vt:lpstr>
      <vt:lpstr>16.1 – Radii and Chords</vt:lpstr>
      <vt:lpstr>16.1 – Radii and Chords</vt:lpstr>
      <vt:lpstr>16.1 – Radii and Chords</vt:lpstr>
      <vt:lpstr>16.1 – Radii and Chords</vt:lpstr>
      <vt:lpstr>16.1 – Radii and Chords</vt:lpstr>
      <vt:lpstr>16.1 – Radii and Chords</vt:lpstr>
      <vt:lpstr>16.1 – Radii and Chords</vt:lpstr>
      <vt:lpstr>16.2 – Tangents</vt:lpstr>
      <vt:lpstr>16.2 – Tangents</vt:lpstr>
      <vt:lpstr>16.2 – Tangents</vt:lpstr>
      <vt:lpstr>16.2 – Tangents</vt:lpstr>
      <vt:lpstr>16.2 – Tangents</vt:lpstr>
      <vt:lpstr>16.2 – Tangents</vt:lpstr>
      <vt:lpstr>16.2 – Tangents</vt:lpstr>
      <vt:lpstr>16.3 – Angles in Circles 1</vt:lpstr>
      <vt:lpstr>16.3 – Angles in Circles 1</vt:lpstr>
      <vt:lpstr>16.3 – Angles in Circles 1</vt:lpstr>
      <vt:lpstr>16.3 – Angles in Circles 1</vt:lpstr>
      <vt:lpstr>16.3 – Angles in Circles 1</vt:lpstr>
      <vt:lpstr>16.3 – Angles in Circles 1</vt:lpstr>
      <vt:lpstr>16.3 – Angles in Circles 1</vt:lpstr>
      <vt:lpstr>16.3 – Angles in Circles 1</vt:lpstr>
      <vt:lpstr>16.3 – Angles in Circles 1</vt:lpstr>
      <vt:lpstr>16.3 – Angles in Circles 1</vt:lpstr>
      <vt:lpstr>16.3 – Angles in Circles 1</vt:lpstr>
      <vt:lpstr>16.3 – Angles in Circles 1</vt:lpstr>
      <vt:lpstr>16.4 – Angles in Circles 2</vt:lpstr>
      <vt:lpstr>16.4 – Angles in Circles 2</vt:lpstr>
      <vt:lpstr>16.4 – Angles in Circles 2</vt:lpstr>
      <vt:lpstr>16.4 – Angles in Circles 2</vt:lpstr>
      <vt:lpstr>16.4 – Angles in Circles 2</vt:lpstr>
      <vt:lpstr>16.4 – Angles in Circles 2</vt:lpstr>
      <vt:lpstr>16.4 – Angles in Circles 2</vt:lpstr>
      <vt:lpstr>16.4 – Angles in Circles 2</vt:lpstr>
      <vt:lpstr>16.4 – Angles in Circles 2</vt:lpstr>
      <vt:lpstr>16.4 – Angles in Circles 2</vt:lpstr>
      <vt:lpstr>16.4 – Angles in Circles 2</vt:lpstr>
      <vt:lpstr>16.4 – Angles in Circles 2</vt:lpstr>
      <vt:lpstr>16.4 – Angles in Circles 2</vt:lpstr>
      <vt:lpstr>16.5 – Applying Circle Theorems</vt:lpstr>
      <vt:lpstr>16.5 – Applying Circle Theorems</vt:lpstr>
      <vt:lpstr>16.5 – Applying Circle Theorems</vt:lpstr>
      <vt:lpstr>16.5 – Applying Circle Theorems</vt:lpstr>
      <vt:lpstr>16.5 – Applying Circle Theorems</vt:lpstr>
      <vt:lpstr>16.5 – Applying Circle Theorems</vt:lpstr>
      <vt:lpstr>16.5 – Applying Circle Theorems</vt:lpstr>
      <vt:lpstr>16.5 – Applying Circle Theorems</vt:lpstr>
      <vt:lpstr>16.5 – Applying Circle Theorems</vt:lpstr>
      <vt:lpstr>16.5 – Applying Circle Theorems</vt:lpstr>
      <vt:lpstr>16 – Problem Solving</vt:lpstr>
      <vt:lpstr>16 – Problem Solving</vt:lpstr>
      <vt:lpstr>16 – Problem Solving</vt:lpstr>
      <vt:lpstr>16 – Problem Solving</vt:lpstr>
      <vt:lpstr>16 – Problem Solving</vt:lpstr>
      <vt:lpstr>16 – Problem Solving</vt:lpstr>
      <vt:lpstr>16 – Problem Solving</vt:lpstr>
      <vt:lpstr>16 – Problem Solving</vt:lpstr>
      <vt:lpstr>16 – Problem Solving</vt:lpstr>
      <vt:lpstr>16 – Problem Solving</vt:lpstr>
      <vt:lpstr>16 – Check Up</vt:lpstr>
      <vt:lpstr>16 – Check Up</vt:lpstr>
      <vt:lpstr>16 – Check Up</vt:lpstr>
      <vt:lpstr>16 – Check Up</vt:lpstr>
      <vt:lpstr>16 – Check Up</vt:lpstr>
      <vt:lpstr>16 – Check Up</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Strengthen</vt:lpstr>
      <vt:lpstr>16 – Extend</vt:lpstr>
      <vt:lpstr>16 – Extend</vt:lpstr>
      <vt:lpstr>16 – Extend</vt:lpstr>
      <vt:lpstr>16 – Extend</vt:lpstr>
      <vt:lpstr>16 – Extend</vt:lpstr>
      <vt:lpstr>16 – Extend</vt:lpstr>
      <vt:lpstr>16 – Extend</vt:lpstr>
      <vt:lpstr>16 – Extend</vt:lpstr>
      <vt:lpstr>16 – Extend</vt:lpstr>
      <vt:lpstr>16 – Extend</vt:lpstr>
      <vt:lpstr>16 – Extend</vt:lpstr>
      <vt:lpstr>16 – Knowledge Check</vt:lpstr>
      <vt:lpstr>16 – Knowledge Check</vt:lpstr>
      <vt:lpstr>16 – Knowledge Check</vt:lpstr>
      <vt:lpstr>16 – Unit Test</vt:lpstr>
      <vt:lpstr>16 – Unit Test</vt:lpstr>
      <vt:lpstr>16 – Unit Test</vt:lpstr>
      <vt:lpstr>16 – Unit Test</vt:lpstr>
      <vt:lpstr>16 – Unit Test</vt:lpstr>
      <vt:lpstr>16 – Unit Test</vt:lpstr>
      <vt:lpstr>16 – Unit Test</vt:lpstr>
      <vt:lpstr>16 – Unit Test</vt:lpstr>
      <vt:lpstr>16 – Unit Test</vt:lpstr>
      <vt:lpstr>16 – Unit Test</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09 - Mathematics - Unit 9</dc:title>
  <dc:subject>Travel and Tourism</dc:subject>
  <dc:creator>Enderoth</dc:creator>
  <cp:keywords>2</cp:keywords>
  <cp:lastModifiedBy>Enderoth</cp:lastModifiedBy>
  <cp:revision>4334</cp:revision>
  <cp:lastPrinted>2014-01-22T18:25:48Z</cp:lastPrinted>
  <dcterms:created xsi:type="dcterms:W3CDTF">2008-03-12T11:01:44Z</dcterms:created>
  <dcterms:modified xsi:type="dcterms:W3CDTF">2018-10-30T15:36:13Z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